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1" r:id="rId2"/>
    <p:sldId id="262" r:id="rId3"/>
  </p:sldIdLst>
  <p:sldSz cx="7559675" cy="10691813"/>
  <p:notesSz cx="6797675" cy="9926638"/>
  <p:defaultTextStyle>
    <a:defPPr>
      <a:defRPr lang="ja-JP"/>
    </a:defPPr>
    <a:lvl1pPr marL="0" algn="l" defTabSz="995366" rtl="0" eaLnBrk="1" latinLnBrk="0" hangingPunct="1">
      <a:defRPr kumimoji="1" sz="1959" kern="1200">
        <a:solidFill>
          <a:schemeClr val="tx1"/>
        </a:solidFill>
        <a:latin typeface="+mn-lt"/>
        <a:ea typeface="+mn-ea"/>
        <a:cs typeface="+mn-cs"/>
      </a:defRPr>
    </a:lvl1pPr>
    <a:lvl2pPr marL="497684" algn="l" defTabSz="995366" rtl="0" eaLnBrk="1" latinLnBrk="0" hangingPunct="1">
      <a:defRPr kumimoji="1" sz="1959" kern="1200">
        <a:solidFill>
          <a:schemeClr val="tx1"/>
        </a:solidFill>
        <a:latin typeface="+mn-lt"/>
        <a:ea typeface="+mn-ea"/>
        <a:cs typeface="+mn-cs"/>
      </a:defRPr>
    </a:lvl2pPr>
    <a:lvl3pPr marL="995366" algn="l" defTabSz="995366" rtl="0" eaLnBrk="1" latinLnBrk="0" hangingPunct="1">
      <a:defRPr kumimoji="1" sz="1959" kern="1200">
        <a:solidFill>
          <a:schemeClr val="tx1"/>
        </a:solidFill>
        <a:latin typeface="+mn-lt"/>
        <a:ea typeface="+mn-ea"/>
        <a:cs typeface="+mn-cs"/>
      </a:defRPr>
    </a:lvl3pPr>
    <a:lvl4pPr marL="1493050" algn="l" defTabSz="995366" rtl="0" eaLnBrk="1" latinLnBrk="0" hangingPunct="1">
      <a:defRPr kumimoji="1" sz="1959" kern="1200">
        <a:solidFill>
          <a:schemeClr val="tx1"/>
        </a:solidFill>
        <a:latin typeface="+mn-lt"/>
        <a:ea typeface="+mn-ea"/>
        <a:cs typeface="+mn-cs"/>
      </a:defRPr>
    </a:lvl4pPr>
    <a:lvl5pPr marL="1990733" algn="l" defTabSz="995366" rtl="0" eaLnBrk="1" latinLnBrk="0" hangingPunct="1">
      <a:defRPr kumimoji="1" sz="1959" kern="1200">
        <a:solidFill>
          <a:schemeClr val="tx1"/>
        </a:solidFill>
        <a:latin typeface="+mn-lt"/>
        <a:ea typeface="+mn-ea"/>
        <a:cs typeface="+mn-cs"/>
      </a:defRPr>
    </a:lvl5pPr>
    <a:lvl6pPr marL="2488416" algn="l" defTabSz="995366" rtl="0" eaLnBrk="1" latinLnBrk="0" hangingPunct="1">
      <a:defRPr kumimoji="1" sz="1959" kern="1200">
        <a:solidFill>
          <a:schemeClr val="tx1"/>
        </a:solidFill>
        <a:latin typeface="+mn-lt"/>
        <a:ea typeface="+mn-ea"/>
        <a:cs typeface="+mn-cs"/>
      </a:defRPr>
    </a:lvl6pPr>
    <a:lvl7pPr marL="2986099" algn="l" defTabSz="995366" rtl="0" eaLnBrk="1" latinLnBrk="0" hangingPunct="1">
      <a:defRPr kumimoji="1" sz="1959" kern="1200">
        <a:solidFill>
          <a:schemeClr val="tx1"/>
        </a:solidFill>
        <a:latin typeface="+mn-lt"/>
        <a:ea typeface="+mn-ea"/>
        <a:cs typeface="+mn-cs"/>
      </a:defRPr>
    </a:lvl7pPr>
    <a:lvl8pPr marL="3483783" algn="l" defTabSz="995366" rtl="0" eaLnBrk="1" latinLnBrk="0" hangingPunct="1">
      <a:defRPr kumimoji="1" sz="1959" kern="1200">
        <a:solidFill>
          <a:schemeClr val="tx1"/>
        </a:solidFill>
        <a:latin typeface="+mn-lt"/>
        <a:ea typeface="+mn-ea"/>
        <a:cs typeface="+mn-cs"/>
      </a:defRPr>
    </a:lvl8pPr>
    <a:lvl9pPr marL="3981465" algn="l" defTabSz="995366" rtl="0" eaLnBrk="1" latinLnBrk="0" hangingPunct="1">
      <a:defRPr kumimoji="1" sz="19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9DAE"/>
    <a:srgbClr val="F29A76"/>
    <a:srgbClr val="F6AB00"/>
    <a:srgbClr val="005BAC"/>
    <a:srgbClr val="EB6879"/>
    <a:srgbClr val="00A0E9"/>
    <a:srgbClr val="CD5D00"/>
    <a:srgbClr val="906E30"/>
    <a:srgbClr val="A4723A"/>
    <a:srgbClr val="6647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102" d="100"/>
          <a:sy n="102" d="100"/>
        </p:scale>
        <p:origin x="822" y="126"/>
      </p:cViewPr>
      <p:guideLst>
        <p:guide orient="horz" pos="3367"/>
        <p:guide pos="238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659" cy="498056"/>
          </a:xfrm>
          <a:prstGeom prst="rect">
            <a:avLst/>
          </a:prstGeom>
        </p:spPr>
        <p:txBody>
          <a:bodyPr vert="horz" lIns="91445" tIns="45722" rIns="91445" bIns="4572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0445" y="0"/>
            <a:ext cx="2945659" cy="498056"/>
          </a:xfrm>
          <a:prstGeom prst="rect">
            <a:avLst/>
          </a:prstGeom>
        </p:spPr>
        <p:txBody>
          <a:bodyPr vert="horz" lIns="91445" tIns="45722" rIns="91445" bIns="45722" rtlCol="0"/>
          <a:lstStyle>
            <a:lvl1pPr algn="r">
              <a:defRPr sz="1100"/>
            </a:lvl1pPr>
          </a:lstStyle>
          <a:p>
            <a:fld id="{70F99883-74AE-4A2C-81B7-5B86A08198C0}" type="datetimeFigureOut">
              <a:rPr kumimoji="1" lang="ja-JP" altLang="en-US" smtClean="0"/>
              <a:pPr/>
              <a:t>2024/3/22</a:t>
            </a:fld>
            <a:endParaRPr kumimoji="1" lang="ja-JP" altLang="en-US"/>
          </a:p>
        </p:txBody>
      </p:sp>
      <p:sp>
        <p:nvSpPr>
          <p:cNvPr id="4" name="スライド イメージ プレースホルダー 3"/>
          <p:cNvSpPr>
            <a:spLocks noGrp="1" noRot="1" noChangeAspect="1"/>
          </p:cNvSpPr>
          <p:nvPr>
            <p:ph type="sldImg" idx="2"/>
          </p:nvPr>
        </p:nvSpPr>
        <p:spPr>
          <a:xfrm>
            <a:off x="2212975" y="1239838"/>
            <a:ext cx="2371725" cy="3352800"/>
          </a:xfrm>
          <a:prstGeom prst="rect">
            <a:avLst/>
          </a:prstGeom>
          <a:noFill/>
          <a:ln w="12700">
            <a:solidFill>
              <a:prstClr val="black"/>
            </a:solidFill>
          </a:ln>
        </p:spPr>
        <p:txBody>
          <a:bodyPr vert="horz" lIns="91445" tIns="45722" rIns="91445" bIns="45722"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45" tIns="45722" rIns="91445" bIns="457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586"/>
            <a:ext cx="2945659" cy="498055"/>
          </a:xfrm>
          <a:prstGeom prst="rect">
            <a:avLst/>
          </a:prstGeom>
        </p:spPr>
        <p:txBody>
          <a:bodyPr vert="horz" lIns="91445" tIns="45722" rIns="91445" bIns="4572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0445" y="9428586"/>
            <a:ext cx="2945659" cy="498055"/>
          </a:xfrm>
          <a:prstGeom prst="rect">
            <a:avLst/>
          </a:prstGeom>
        </p:spPr>
        <p:txBody>
          <a:bodyPr vert="horz" lIns="91445" tIns="45722" rIns="91445" bIns="45722" rtlCol="0" anchor="b"/>
          <a:lstStyle>
            <a:lvl1pPr algn="r">
              <a:defRPr sz="11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995366" rtl="0" eaLnBrk="1" latinLnBrk="0" hangingPunct="1">
      <a:defRPr kumimoji="1" sz="1306" kern="1200">
        <a:solidFill>
          <a:schemeClr val="tx1"/>
        </a:solidFill>
        <a:latin typeface="+mn-lt"/>
        <a:ea typeface="+mn-ea"/>
        <a:cs typeface="+mn-cs"/>
      </a:defRPr>
    </a:lvl1pPr>
    <a:lvl2pPr marL="497684" algn="l" defTabSz="995366" rtl="0" eaLnBrk="1" latinLnBrk="0" hangingPunct="1">
      <a:defRPr kumimoji="1" sz="1306" kern="1200">
        <a:solidFill>
          <a:schemeClr val="tx1"/>
        </a:solidFill>
        <a:latin typeface="+mn-lt"/>
        <a:ea typeface="+mn-ea"/>
        <a:cs typeface="+mn-cs"/>
      </a:defRPr>
    </a:lvl2pPr>
    <a:lvl3pPr marL="995366" algn="l" defTabSz="995366" rtl="0" eaLnBrk="1" latinLnBrk="0" hangingPunct="1">
      <a:defRPr kumimoji="1" sz="1306" kern="1200">
        <a:solidFill>
          <a:schemeClr val="tx1"/>
        </a:solidFill>
        <a:latin typeface="+mn-lt"/>
        <a:ea typeface="+mn-ea"/>
        <a:cs typeface="+mn-cs"/>
      </a:defRPr>
    </a:lvl3pPr>
    <a:lvl4pPr marL="1493050" algn="l" defTabSz="995366" rtl="0" eaLnBrk="1" latinLnBrk="0" hangingPunct="1">
      <a:defRPr kumimoji="1" sz="1306" kern="1200">
        <a:solidFill>
          <a:schemeClr val="tx1"/>
        </a:solidFill>
        <a:latin typeface="+mn-lt"/>
        <a:ea typeface="+mn-ea"/>
        <a:cs typeface="+mn-cs"/>
      </a:defRPr>
    </a:lvl4pPr>
    <a:lvl5pPr marL="1990733" algn="l" defTabSz="995366" rtl="0" eaLnBrk="1" latinLnBrk="0" hangingPunct="1">
      <a:defRPr kumimoji="1" sz="1306" kern="1200">
        <a:solidFill>
          <a:schemeClr val="tx1"/>
        </a:solidFill>
        <a:latin typeface="+mn-lt"/>
        <a:ea typeface="+mn-ea"/>
        <a:cs typeface="+mn-cs"/>
      </a:defRPr>
    </a:lvl5pPr>
    <a:lvl6pPr marL="2488416" algn="l" defTabSz="995366" rtl="0" eaLnBrk="1" latinLnBrk="0" hangingPunct="1">
      <a:defRPr kumimoji="1" sz="1306" kern="1200">
        <a:solidFill>
          <a:schemeClr val="tx1"/>
        </a:solidFill>
        <a:latin typeface="+mn-lt"/>
        <a:ea typeface="+mn-ea"/>
        <a:cs typeface="+mn-cs"/>
      </a:defRPr>
    </a:lvl6pPr>
    <a:lvl7pPr marL="2986099" algn="l" defTabSz="995366" rtl="0" eaLnBrk="1" latinLnBrk="0" hangingPunct="1">
      <a:defRPr kumimoji="1" sz="1306" kern="1200">
        <a:solidFill>
          <a:schemeClr val="tx1"/>
        </a:solidFill>
        <a:latin typeface="+mn-lt"/>
        <a:ea typeface="+mn-ea"/>
        <a:cs typeface="+mn-cs"/>
      </a:defRPr>
    </a:lvl7pPr>
    <a:lvl8pPr marL="3483783" algn="l" defTabSz="995366" rtl="0" eaLnBrk="1" latinLnBrk="0" hangingPunct="1">
      <a:defRPr kumimoji="1" sz="1306" kern="1200">
        <a:solidFill>
          <a:schemeClr val="tx1"/>
        </a:solidFill>
        <a:latin typeface="+mn-lt"/>
        <a:ea typeface="+mn-ea"/>
        <a:cs typeface="+mn-cs"/>
      </a:defRPr>
    </a:lvl8pPr>
    <a:lvl9pPr marL="3981465" algn="l" defTabSz="995366"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a:prstGeom prst="rect">
            <a:avLst/>
          </a:prstGeo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a:prstGeom prst="rect">
            <a:avLst/>
          </a:prstGeom>
        </p:spPr>
        <p:txBody>
          <a:bodyPr/>
          <a:lstStyle>
            <a:lvl1pPr marL="0" indent="0" algn="ctr">
              <a:buNone/>
              <a:defRPr sz="1984"/>
            </a:lvl1pPr>
            <a:lvl2pPr marL="377950" indent="0" algn="ctr">
              <a:buNone/>
              <a:defRPr sz="1654"/>
            </a:lvl2pPr>
            <a:lvl3pPr marL="755899" indent="0" algn="ctr">
              <a:buNone/>
              <a:defRPr sz="1488"/>
            </a:lvl3pPr>
            <a:lvl4pPr marL="1133849" indent="0" algn="ctr">
              <a:buNone/>
              <a:defRPr sz="1322"/>
            </a:lvl4pPr>
            <a:lvl5pPr marL="1511799" indent="0" algn="ctr">
              <a:buNone/>
              <a:defRPr sz="1322"/>
            </a:lvl5pPr>
            <a:lvl6pPr marL="1889749" indent="0" algn="ctr">
              <a:buNone/>
              <a:defRPr sz="1322"/>
            </a:lvl6pPr>
            <a:lvl7pPr marL="2267698" indent="0" algn="ctr">
              <a:buNone/>
              <a:defRPr sz="1322"/>
            </a:lvl7pPr>
            <a:lvl8pPr marL="2645648" indent="0" algn="ctr">
              <a:buNone/>
              <a:defRPr sz="1322"/>
            </a:lvl8pPr>
            <a:lvl9pPr marL="3023597" indent="0" algn="ctr">
              <a:buNone/>
              <a:defRPr sz="132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20133" y="569524"/>
            <a:ext cx="6519409" cy="2066472"/>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20133" y="2846068"/>
            <a:ext cx="6519409" cy="6784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2" y="569241"/>
            <a:ext cx="1630055" cy="906081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1"/>
            <a:ext cx="4795668" cy="906081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133" y="569524"/>
            <a:ext cx="6519409" cy="2066472"/>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20133" y="2846068"/>
            <a:ext cx="6519409" cy="6784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2" y="2665532"/>
            <a:ext cx="6520219" cy="4447497"/>
          </a:xfrm>
          <a:prstGeom prst="rect">
            <a:avLst/>
          </a:prstGeo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2" y="7155103"/>
            <a:ext cx="6520219" cy="2338833"/>
          </a:xfrm>
          <a:prstGeom prst="rect">
            <a:avLst/>
          </a:prstGeom>
        </p:spPr>
        <p:txBody>
          <a:bodyPr/>
          <a:lstStyle>
            <a:lvl1pPr marL="0" indent="0">
              <a:buNone/>
              <a:defRPr sz="1984">
                <a:solidFill>
                  <a:schemeClr val="tx1"/>
                </a:solidFill>
              </a:defRPr>
            </a:lvl1pPr>
            <a:lvl2pPr marL="377950" indent="0">
              <a:buNone/>
              <a:defRPr sz="1654">
                <a:solidFill>
                  <a:schemeClr val="tx1">
                    <a:tint val="75000"/>
                  </a:schemeClr>
                </a:solidFill>
              </a:defRPr>
            </a:lvl2pPr>
            <a:lvl3pPr marL="755899" indent="0">
              <a:buNone/>
              <a:defRPr sz="1488">
                <a:solidFill>
                  <a:schemeClr val="tx1">
                    <a:tint val="75000"/>
                  </a:schemeClr>
                </a:solidFill>
              </a:defRPr>
            </a:lvl3pPr>
            <a:lvl4pPr marL="1133849" indent="0">
              <a:buNone/>
              <a:defRPr sz="1322">
                <a:solidFill>
                  <a:schemeClr val="tx1">
                    <a:tint val="75000"/>
                  </a:schemeClr>
                </a:solidFill>
              </a:defRPr>
            </a:lvl4pPr>
            <a:lvl5pPr marL="1511799" indent="0">
              <a:buNone/>
              <a:defRPr sz="1322">
                <a:solidFill>
                  <a:schemeClr val="tx1">
                    <a:tint val="75000"/>
                  </a:schemeClr>
                </a:solidFill>
              </a:defRPr>
            </a:lvl5pPr>
            <a:lvl6pPr marL="1889749" indent="0">
              <a:buNone/>
              <a:defRPr sz="1322">
                <a:solidFill>
                  <a:schemeClr val="tx1">
                    <a:tint val="75000"/>
                  </a:schemeClr>
                </a:solidFill>
              </a:defRPr>
            </a:lvl6pPr>
            <a:lvl7pPr marL="2267698" indent="0">
              <a:buNone/>
              <a:defRPr sz="1322">
                <a:solidFill>
                  <a:schemeClr val="tx1">
                    <a:tint val="75000"/>
                  </a:schemeClr>
                </a:solidFill>
              </a:defRPr>
            </a:lvl7pPr>
            <a:lvl8pPr marL="2645648" indent="0">
              <a:buNone/>
              <a:defRPr sz="1322">
                <a:solidFill>
                  <a:schemeClr val="tx1">
                    <a:tint val="75000"/>
                  </a:schemeClr>
                </a:solidFill>
              </a:defRPr>
            </a:lvl8pPr>
            <a:lvl9pPr marL="3023597" indent="0">
              <a:buNone/>
              <a:defRPr sz="132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133" y="569524"/>
            <a:ext cx="6519409" cy="2066472"/>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6" y="2846200"/>
            <a:ext cx="3212862"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3" y="569242"/>
            <a:ext cx="6520219" cy="2066589"/>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50" indent="0">
              <a:buNone/>
              <a:defRPr sz="1654" b="1"/>
            </a:lvl2pPr>
            <a:lvl3pPr marL="755899" indent="0">
              <a:buNone/>
              <a:defRPr sz="1488" b="1"/>
            </a:lvl3pPr>
            <a:lvl4pPr marL="1133849" indent="0">
              <a:buNone/>
              <a:defRPr sz="1322" b="1"/>
            </a:lvl4pPr>
            <a:lvl5pPr marL="1511799" indent="0">
              <a:buNone/>
              <a:defRPr sz="1322" b="1"/>
            </a:lvl5pPr>
            <a:lvl6pPr marL="1889749" indent="0">
              <a:buNone/>
              <a:defRPr sz="1322" b="1"/>
            </a:lvl6pPr>
            <a:lvl7pPr marL="2267698" indent="0">
              <a:buNone/>
              <a:defRPr sz="1322" b="1"/>
            </a:lvl7pPr>
            <a:lvl8pPr marL="2645648" indent="0">
              <a:buNone/>
              <a:defRPr sz="1322" b="1"/>
            </a:lvl8pPr>
            <a:lvl9pPr marL="3023597" indent="0">
              <a:buNone/>
              <a:defRPr sz="1322" b="1"/>
            </a:lvl9pPr>
          </a:lstStyle>
          <a:p>
            <a:pPr lvl="0"/>
            <a:r>
              <a:rPr lang="ja-JP" altLang="en-US"/>
              <a:t>マスター テキストの書式設定</a:t>
            </a:r>
          </a:p>
        </p:txBody>
      </p:sp>
      <p:sp>
        <p:nvSpPr>
          <p:cNvPr id="4" name="Content Placeholder 3"/>
          <p:cNvSpPr>
            <a:spLocks noGrp="1"/>
          </p:cNvSpPr>
          <p:nvPr>
            <p:ph sz="half" idx="2"/>
          </p:nvPr>
        </p:nvSpPr>
        <p:spPr>
          <a:xfrm>
            <a:off x="520713" y="3905481"/>
            <a:ext cx="3198096" cy="574437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6" cy="1284502"/>
          </a:xfrm>
          <a:prstGeom prst="rect">
            <a:avLst/>
          </a:prstGeom>
        </p:spPr>
        <p:txBody>
          <a:bodyPr anchor="b"/>
          <a:lstStyle>
            <a:lvl1pPr marL="0" indent="0">
              <a:buNone/>
              <a:defRPr sz="1984" b="1"/>
            </a:lvl1pPr>
            <a:lvl2pPr marL="377950" indent="0">
              <a:buNone/>
              <a:defRPr sz="1654" b="1"/>
            </a:lvl2pPr>
            <a:lvl3pPr marL="755899" indent="0">
              <a:buNone/>
              <a:defRPr sz="1488" b="1"/>
            </a:lvl3pPr>
            <a:lvl4pPr marL="1133849" indent="0">
              <a:buNone/>
              <a:defRPr sz="1322" b="1"/>
            </a:lvl4pPr>
            <a:lvl5pPr marL="1511799" indent="0">
              <a:buNone/>
              <a:defRPr sz="1322" b="1"/>
            </a:lvl5pPr>
            <a:lvl6pPr marL="1889749" indent="0">
              <a:buNone/>
              <a:defRPr sz="1322" b="1"/>
            </a:lvl6pPr>
            <a:lvl7pPr marL="2267698" indent="0">
              <a:buNone/>
              <a:defRPr sz="1322" b="1"/>
            </a:lvl7pPr>
            <a:lvl8pPr marL="2645648" indent="0">
              <a:buNone/>
              <a:defRPr sz="1322" b="1"/>
            </a:lvl8pPr>
            <a:lvl9pPr marL="3023597" indent="0">
              <a:buNone/>
              <a:defRPr sz="1322"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1"/>
            <a:ext cx="3213846" cy="574437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8"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20133" y="569524"/>
            <a:ext cx="6519409" cy="2066472"/>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4"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3"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3" y="712788"/>
            <a:ext cx="2438192" cy="2494756"/>
          </a:xfrm>
          <a:prstGeom prst="rect">
            <a:avLst/>
          </a:prstGeo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6" cy="7598117"/>
          </a:xfrm>
          <a:prstGeom prst="rect">
            <a:avLst/>
          </a:prstGeom>
        </p:spPr>
        <p:txBody>
          <a:bodyPr/>
          <a:lstStyle>
            <a:lvl1pPr>
              <a:defRPr sz="2645"/>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3" y="3207544"/>
            <a:ext cx="2438192" cy="5942372"/>
          </a:xfrm>
          <a:prstGeom prst="rect">
            <a:avLst/>
          </a:prstGeom>
        </p:spPr>
        <p:txBody>
          <a:bodyPr/>
          <a:lstStyle>
            <a:lvl1pPr marL="0" indent="0">
              <a:buNone/>
              <a:defRPr sz="1322"/>
            </a:lvl1pPr>
            <a:lvl2pPr marL="377950" indent="0">
              <a:buNone/>
              <a:defRPr sz="1157"/>
            </a:lvl2pPr>
            <a:lvl3pPr marL="755899" indent="0">
              <a:buNone/>
              <a:defRPr sz="992"/>
            </a:lvl3pPr>
            <a:lvl4pPr marL="1133849" indent="0">
              <a:buNone/>
              <a:defRPr sz="826"/>
            </a:lvl4pPr>
            <a:lvl5pPr marL="1511799" indent="0">
              <a:buNone/>
              <a:defRPr sz="826"/>
            </a:lvl5pPr>
            <a:lvl6pPr marL="1889749" indent="0">
              <a:buNone/>
              <a:defRPr sz="826"/>
            </a:lvl6pPr>
            <a:lvl7pPr marL="2267698" indent="0">
              <a:buNone/>
              <a:defRPr sz="826"/>
            </a:lvl7pPr>
            <a:lvl8pPr marL="2645648" indent="0">
              <a:buNone/>
              <a:defRPr sz="826"/>
            </a:lvl8pPr>
            <a:lvl9pPr marL="3023597" indent="0">
              <a:buNone/>
              <a:defRPr sz="826"/>
            </a:lvl9pPr>
          </a:lstStyle>
          <a:p>
            <a:pPr lvl="0"/>
            <a:r>
              <a:rPr lang="ja-JP" altLang="en-US"/>
              <a:t>マスター テキストの書式設定</a:t>
            </a:r>
          </a:p>
        </p:txBody>
      </p:sp>
      <p:sp>
        <p:nvSpPr>
          <p:cNvPr id="5"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3" y="712788"/>
            <a:ext cx="2438192" cy="2494756"/>
          </a:xfrm>
          <a:prstGeom prst="rect">
            <a:avLst/>
          </a:prstGeo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6" cy="7598117"/>
          </a:xfrm>
          <a:prstGeom prst="rect">
            <a:avLst/>
          </a:prstGeom>
        </p:spPr>
        <p:txBody>
          <a:bodyPr anchor="t"/>
          <a:lstStyle>
            <a:lvl1pPr marL="0" indent="0">
              <a:buNone/>
              <a:defRPr sz="2645"/>
            </a:lvl1pPr>
            <a:lvl2pPr marL="377950" indent="0">
              <a:buNone/>
              <a:defRPr sz="2315"/>
            </a:lvl2pPr>
            <a:lvl3pPr marL="755899" indent="0">
              <a:buNone/>
              <a:defRPr sz="1984"/>
            </a:lvl3pPr>
            <a:lvl4pPr marL="1133849" indent="0">
              <a:buNone/>
              <a:defRPr sz="1654"/>
            </a:lvl4pPr>
            <a:lvl5pPr marL="1511799" indent="0">
              <a:buNone/>
              <a:defRPr sz="1654"/>
            </a:lvl5pPr>
            <a:lvl6pPr marL="1889749" indent="0">
              <a:buNone/>
              <a:defRPr sz="1654"/>
            </a:lvl6pPr>
            <a:lvl7pPr marL="2267698" indent="0">
              <a:buNone/>
              <a:defRPr sz="1654"/>
            </a:lvl7pPr>
            <a:lvl8pPr marL="2645648" indent="0">
              <a:buNone/>
              <a:defRPr sz="1654"/>
            </a:lvl8pPr>
            <a:lvl9pPr marL="3023597" indent="0">
              <a:buNone/>
              <a:defRPr sz="1654"/>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20713" y="3207544"/>
            <a:ext cx="2438192" cy="5942372"/>
          </a:xfrm>
          <a:prstGeom prst="rect">
            <a:avLst/>
          </a:prstGeom>
        </p:spPr>
        <p:txBody>
          <a:bodyPr/>
          <a:lstStyle>
            <a:lvl1pPr marL="0" indent="0">
              <a:buNone/>
              <a:defRPr sz="1322"/>
            </a:lvl1pPr>
            <a:lvl2pPr marL="377950" indent="0">
              <a:buNone/>
              <a:defRPr sz="1157"/>
            </a:lvl2pPr>
            <a:lvl3pPr marL="755899" indent="0">
              <a:buNone/>
              <a:defRPr sz="992"/>
            </a:lvl3pPr>
            <a:lvl4pPr marL="1133849" indent="0">
              <a:buNone/>
              <a:defRPr sz="826"/>
            </a:lvl4pPr>
            <a:lvl5pPr marL="1511799" indent="0">
              <a:buNone/>
              <a:defRPr sz="826"/>
            </a:lvl5pPr>
            <a:lvl6pPr marL="1889749" indent="0">
              <a:buNone/>
              <a:defRPr sz="826"/>
            </a:lvl6pPr>
            <a:lvl7pPr marL="2267698" indent="0">
              <a:buNone/>
              <a:defRPr sz="826"/>
            </a:lvl7pPr>
            <a:lvl8pPr marL="2645648" indent="0">
              <a:buNone/>
              <a:defRPr sz="826"/>
            </a:lvl8pPr>
            <a:lvl9pPr marL="3023597" indent="0">
              <a:buNone/>
              <a:defRPr sz="826"/>
            </a:lvl9pPr>
          </a:lstStyle>
          <a:p>
            <a:pPr lvl="0"/>
            <a:r>
              <a:rPr lang="ja-JP" altLang="en-US"/>
              <a:t>マスター テキストの書式設定</a:t>
            </a:r>
          </a:p>
        </p:txBody>
      </p:sp>
      <p:sp>
        <p:nvSpPr>
          <p:cNvPr id="5" name="Date Placeholder 3"/>
          <p:cNvSpPr>
            <a:spLocks noGrp="1"/>
          </p:cNvSpPr>
          <p:nvPr>
            <p:ph type="dt" sz="half" idx="10"/>
          </p:nvPr>
        </p:nvSpPr>
        <p:spPr>
          <a:xfrm>
            <a:off x="520134" y="9909106"/>
            <a:ext cx="1700850" cy="5695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3/22/2024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38693" y="9909106"/>
            <a:ext cx="1700850" cy="5695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54707" rtl="0" fontAlgn="base">
        <a:lnSpc>
          <a:spcPct val="90000"/>
        </a:lnSpc>
        <a:spcBef>
          <a:spcPct val="0"/>
        </a:spcBef>
        <a:spcAft>
          <a:spcPct val="0"/>
        </a:spcAft>
        <a:defRPr kumimoji="1" sz="3597" kern="1200">
          <a:solidFill>
            <a:schemeClr val="tx1"/>
          </a:solidFill>
          <a:latin typeface="+mj-lt"/>
          <a:ea typeface="+mj-ea"/>
          <a:cs typeface="+mj-cs"/>
        </a:defRPr>
      </a:lvl1pPr>
      <a:lvl2pPr algn="l" defTabSz="754707" rtl="0" fontAlgn="base">
        <a:lnSpc>
          <a:spcPct val="90000"/>
        </a:lnSpc>
        <a:spcBef>
          <a:spcPct val="0"/>
        </a:spcBef>
        <a:spcAft>
          <a:spcPct val="0"/>
        </a:spcAft>
        <a:defRPr kumimoji="1" sz="3597">
          <a:solidFill>
            <a:schemeClr val="tx1"/>
          </a:solidFill>
          <a:latin typeface="Calibri Light"/>
          <a:ea typeface="ＭＳ Ｐゴシック" pitchFamily="50" charset="-128"/>
        </a:defRPr>
      </a:lvl2pPr>
      <a:lvl3pPr algn="l" defTabSz="754707" rtl="0" fontAlgn="base">
        <a:lnSpc>
          <a:spcPct val="90000"/>
        </a:lnSpc>
        <a:spcBef>
          <a:spcPct val="0"/>
        </a:spcBef>
        <a:spcAft>
          <a:spcPct val="0"/>
        </a:spcAft>
        <a:defRPr kumimoji="1" sz="3597">
          <a:solidFill>
            <a:schemeClr val="tx1"/>
          </a:solidFill>
          <a:latin typeface="Calibri Light"/>
          <a:ea typeface="ＭＳ Ｐゴシック" pitchFamily="50" charset="-128"/>
        </a:defRPr>
      </a:lvl3pPr>
      <a:lvl4pPr algn="l" defTabSz="754707" rtl="0" fontAlgn="base">
        <a:lnSpc>
          <a:spcPct val="90000"/>
        </a:lnSpc>
        <a:spcBef>
          <a:spcPct val="0"/>
        </a:spcBef>
        <a:spcAft>
          <a:spcPct val="0"/>
        </a:spcAft>
        <a:defRPr kumimoji="1" sz="3597">
          <a:solidFill>
            <a:schemeClr val="tx1"/>
          </a:solidFill>
          <a:latin typeface="Calibri Light"/>
          <a:ea typeface="ＭＳ Ｐゴシック" pitchFamily="50" charset="-128"/>
        </a:defRPr>
      </a:lvl4pPr>
      <a:lvl5pPr algn="l" defTabSz="754707" rtl="0" fontAlgn="base">
        <a:lnSpc>
          <a:spcPct val="90000"/>
        </a:lnSpc>
        <a:spcBef>
          <a:spcPct val="0"/>
        </a:spcBef>
        <a:spcAft>
          <a:spcPct val="0"/>
        </a:spcAft>
        <a:defRPr kumimoji="1" sz="3597">
          <a:solidFill>
            <a:schemeClr val="tx1"/>
          </a:solidFill>
          <a:latin typeface="Calibri Light"/>
          <a:ea typeface="ＭＳ Ｐゴシック" pitchFamily="50" charset="-128"/>
        </a:defRPr>
      </a:lvl5pPr>
      <a:lvl6pPr marL="444490" algn="l" defTabSz="754707" rtl="0" fontAlgn="base">
        <a:lnSpc>
          <a:spcPct val="90000"/>
        </a:lnSpc>
        <a:spcBef>
          <a:spcPct val="0"/>
        </a:spcBef>
        <a:spcAft>
          <a:spcPct val="0"/>
        </a:spcAft>
        <a:defRPr kumimoji="1" sz="3597">
          <a:solidFill>
            <a:schemeClr val="tx1"/>
          </a:solidFill>
          <a:latin typeface="Calibri Light"/>
          <a:ea typeface="ＭＳ Ｐゴシック" pitchFamily="50" charset="-128"/>
        </a:defRPr>
      </a:lvl6pPr>
      <a:lvl7pPr marL="888980" algn="l" defTabSz="754707" rtl="0" fontAlgn="base">
        <a:lnSpc>
          <a:spcPct val="90000"/>
        </a:lnSpc>
        <a:spcBef>
          <a:spcPct val="0"/>
        </a:spcBef>
        <a:spcAft>
          <a:spcPct val="0"/>
        </a:spcAft>
        <a:defRPr kumimoji="1" sz="3597">
          <a:solidFill>
            <a:schemeClr val="tx1"/>
          </a:solidFill>
          <a:latin typeface="Calibri Light"/>
          <a:ea typeface="ＭＳ Ｐゴシック" pitchFamily="50" charset="-128"/>
        </a:defRPr>
      </a:lvl7pPr>
      <a:lvl8pPr marL="1333470" algn="l" defTabSz="754707" rtl="0" fontAlgn="base">
        <a:lnSpc>
          <a:spcPct val="90000"/>
        </a:lnSpc>
        <a:spcBef>
          <a:spcPct val="0"/>
        </a:spcBef>
        <a:spcAft>
          <a:spcPct val="0"/>
        </a:spcAft>
        <a:defRPr kumimoji="1" sz="3597">
          <a:solidFill>
            <a:schemeClr val="tx1"/>
          </a:solidFill>
          <a:latin typeface="Calibri Light"/>
          <a:ea typeface="ＭＳ Ｐゴシック" pitchFamily="50" charset="-128"/>
        </a:defRPr>
      </a:lvl8pPr>
      <a:lvl9pPr marL="1777959" algn="l" defTabSz="754707" rtl="0" fontAlgn="base">
        <a:lnSpc>
          <a:spcPct val="90000"/>
        </a:lnSpc>
        <a:spcBef>
          <a:spcPct val="0"/>
        </a:spcBef>
        <a:spcAft>
          <a:spcPct val="0"/>
        </a:spcAft>
        <a:defRPr kumimoji="1" sz="3597">
          <a:solidFill>
            <a:schemeClr val="tx1"/>
          </a:solidFill>
          <a:latin typeface="Calibri Light"/>
          <a:ea typeface="ＭＳ Ｐゴシック" pitchFamily="50" charset="-128"/>
        </a:defRPr>
      </a:lvl9pPr>
    </p:titleStyle>
    <p:bodyStyle>
      <a:lvl1pPr marL="188291" indent="-188291" algn="l" defTabSz="754707" rtl="0" fontAlgn="base">
        <a:lnSpc>
          <a:spcPct val="90000"/>
        </a:lnSpc>
        <a:spcBef>
          <a:spcPts val="826"/>
        </a:spcBef>
        <a:spcAft>
          <a:spcPct val="0"/>
        </a:spcAft>
        <a:buFont typeface="Arial" pitchFamily="34" charset="0"/>
        <a:buChar char="•"/>
        <a:defRPr kumimoji="1" sz="2236" kern="1200">
          <a:solidFill>
            <a:schemeClr val="tx1"/>
          </a:solidFill>
          <a:latin typeface="+mn-lt"/>
          <a:ea typeface="+mn-ea"/>
          <a:cs typeface="+mn-cs"/>
        </a:defRPr>
      </a:lvl1pPr>
      <a:lvl2pPr marL="566416" indent="-188291" algn="l" defTabSz="754707" rtl="0" fontAlgn="base">
        <a:lnSpc>
          <a:spcPct val="90000"/>
        </a:lnSpc>
        <a:spcBef>
          <a:spcPts val="413"/>
        </a:spcBef>
        <a:spcAft>
          <a:spcPct val="0"/>
        </a:spcAft>
        <a:buFont typeface="Arial" pitchFamily="34" charset="0"/>
        <a:buChar char="•"/>
        <a:defRPr kumimoji="1" sz="1944" kern="1200">
          <a:solidFill>
            <a:schemeClr val="tx1"/>
          </a:solidFill>
          <a:latin typeface="+mn-lt"/>
          <a:ea typeface="+mn-ea"/>
          <a:cs typeface="+mn-cs"/>
        </a:defRPr>
      </a:lvl2pPr>
      <a:lvl3pPr marL="944541" indent="-188291" algn="l" defTabSz="754707" rtl="0" fontAlgn="base">
        <a:lnSpc>
          <a:spcPct val="90000"/>
        </a:lnSpc>
        <a:spcBef>
          <a:spcPts val="413"/>
        </a:spcBef>
        <a:spcAft>
          <a:spcPct val="0"/>
        </a:spcAft>
        <a:buFont typeface="Arial" pitchFamily="34" charset="0"/>
        <a:buChar char="•"/>
        <a:defRPr kumimoji="1" sz="1653" kern="1200">
          <a:solidFill>
            <a:schemeClr val="tx1"/>
          </a:solidFill>
          <a:latin typeface="+mn-lt"/>
          <a:ea typeface="+mn-ea"/>
          <a:cs typeface="+mn-cs"/>
        </a:defRPr>
      </a:lvl3pPr>
      <a:lvl4pPr marL="1322666" indent="-188291" algn="l" defTabSz="754707" rtl="0" fontAlgn="base">
        <a:lnSpc>
          <a:spcPct val="90000"/>
        </a:lnSpc>
        <a:spcBef>
          <a:spcPts val="413"/>
        </a:spcBef>
        <a:spcAft>
          <a:spcPct val="0"/>
        </a:spcAft>
        <a:buFont typeface="Arial" pitchFamily="34" charset="0"/>
        <a:buChar char="•"/>
        <a:defRPr kumimoji="1" sz="1458" kern="1200">
          <a:solidFill>
            <a:schemeClr val="tx1"/>
          </a:solidFill>
          <a:latin typeface="+mn-lt"/>
          <a:ea typeface="+mn-ea"/>
          <a:cs typeface="+mn-cs"/>
        </a:defRPr>
      </a:lvl4pPr>
      <a:lvl5pPr marL="1699248" indent="-188291" algn="l" defTabSz="754707" rtl="0" fontAlgn="base">
        <a:lnSpc>
          <a:spcPct val="90000"/>
        </a:lnSpc>
        <a:spcBef>
          <a:spcPts val="413"/>
        </a:spcBef>
        <a:spcAft>
          <a:spcPct val="0"/>
        </a:spcAft>
        <a:buFont typeface="Arial" pitchFamily="34" charset="0"/>
        <a:buChar char="•"/>
        <a:defRPr kumimoji="1" sz="1458" kern="1200">
          <a:solidFill>
            <a:schemeClr val="tx1"/>
          </a:solidFill>
          <a:latin typeface="+mn-lt"/>
          <a:ea typeface="+mn-ea"/>
          <a:cs typeface="+mn-cs"/>
        </a:defRPr>
      </a:lvl5pPr>
      <a:lvl6pPr marL="2078723" indent="-188975" algn="l" defTabSz="755899"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674" indent="-188975" algn="l" defTabSz="755899"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623" indent="-188975" algn="l" defTabSz="755899"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573" indent="-188975" algn="l" defTabSz="755899"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899" rtl="0" eaLnBrk="1" latinLnBrk="0" hangingPunct="1">
        <a:defRPr kumimoji="1" sz="1488" kern="1200">
          <a:solidFill>
            <a:schemeClr val="tx1"/>
          </a:solidFill>
          <a:latin typeface="+mn-lt"/>
          <a:ea typeface="+mn-ea"/>
          <a:cs typeface="+mn-cs"/>
        </a:defRPr>
      </a:lvl1pPr>
      <a:lvl2pPr marL="377950" algn="l" defTabSz="755899" rtl="0" eaLnBrk="1" latinLnBrk="0" hangingPunct="1">
        <a:defRPr kumimoji="1" sz="1488" kern="1200">
          <a:solidFill>
            <a:schemeClr val="tx1"/>
          </a:solidFill>
          <a:latin typeface="+mn-lt"/>
          <a:ea typeface="+mn-ea"/>
          <a:cs typeface="+mn-cs"/>
        </a:defRPr>
      </a:lvl2pPr>
      <a:lvl3pPr marL="755899" algn="l" defTabSz="755899" rtl="0" eaLnBrk="1" latinLnBrk="0" hangingPunct="1">
        <a:defRPr kumimoji="1" sz="1488" kern="1200">
          <a:solidFill>
            <a:schemeClr val="tx1"/>
          </a:solidFill>
          <a:latin typeface="+mn-lt"/>
          <a:ea typeface="+mn-ea"/>
          <a:cs typeface="+mn-cs"/>
        </a:defRPr>
      </a:lvl3pPr>
      <a:lvl4pPr marL="1133849" algn="l" defTabSz="755899" rtl="0" eaLnBrk="1" latinLnBrk="0" hangingPunct="1">
        <a:defRPr kumimoji="1" sz="1488" kern="1200">
          <a:solidFill>
            <a:schemeClr val="tx1"/>
          </a:solidFill>
          <a:latin typeface="+mn-lt"/>
          <a:ea typeface="+mn-ea"/>
          <a:cs typeface="+mn-cs"/>
        </a:defRPr>
      </a:lvl4pPr>
      <a:lvl5pPr marL="1511799" algn="l" defTabSz="755899" rtl="0" eaLnBrk="1" latinLnBrk="0" hangingPunct="1">
        <a:defRPr kumimoji="1" sz="1488" kern="1200">
          <a:solidFill>
            <a:schemeClr val="tx1"/>
          </a:solidFill>
          <a:latin typeface="+mn-lt"/>
          <a:ea typeface="+mn-ea"/>
          <a:cs typeface="+mn-cs"/>
        </a:defRPr>
      </a:lvl5pPr>
      <a:lvl6pPr marL="1889749" algn="l" defTabSz="755899" rtl="0" eaLnBrk="1" latinLnBrk="0" hangingPunct="1">
        <a:defRPr kumimoji="1" sz="1488" kern="1200">
          <a:solidFill>
            <a:schemeClr val="tx1"/>
          </a:solidFill>
          <a:latin typeface="+mn-lt"/>
          <a:ea typeface="+mn-ea"/>
          <a:cs typeface="+mn-cs"/>
        </a:defRPr>
      </a:lvl6pPr>
      <a:lvl7pPr marL="2267698" algn="l" defTabSz="755899" rtl="0" eaLnBrk="1" latinLnBrk="0" hangingPunct="1">
        <a:defRPr kumimoji="1" sz="1488" kern="1200">
          <a:solidFill>
            <a:schemeClr val="tx1"/>
          </a:solidFill>
          <a:latin typeface="+mn-lt"/>
          <a:ea typeface="+mn-ea"/>
          <a:cs typeface="+mn-cs"/>
        </a:defRPr>
      </a:lvl7pPr>
      <a:lvl8pPr marL="2645648" algn="l" defTabSz="755899" rtl="0" eaLnBrk="1" latinLnBrk="0" hangingPunct="1">
        <a:defRPr kumimoji="1" sz="1488" kern="1200">
          <a:solidFill>
            <a:schemeClr val="tx1"/>
          </a:solidFill>
          <a:latin typeface="+mn-lt"/>
          <a:ea typeface="+mn-ea"/>
          <a:cs typeface="+mn-cs"/>
        </a:defRPr>
      </a:lvl8pPr>
      <a:lvl9pPr marL="3023597" algn="l" defTabSz="755899"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facebook.com/" TargetMode="External"/><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7886" y="6419681"/>
            <a:ext cx="902676" cy="902676"/>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9885" y="6407951"/>
            <a:ext cx="894842" cy="894842"/>
          </a:xfrm>
          <a:prstGeom prst="rect">
            <a:avLst/>
          </a:prstGeom>
        </p:spPr>
      </p:pic>
      <p:pic>
        <p:nvPicPr>
          <p:cNvPr id="15" name="図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91687" y="6387768"/>
            <a:ext cx="873999" cy="873999"/>
          </a:xfrm>
          <a:prstGeom prst="rect">
            <a:avLst/>
          </a:prstGeom>
        </p:spPr>
      </p:pic>
      <p:sp>
        <p:nvSpPr>
          <p:cNvPr id="3" name="正方形/長方形 2"/>
          <p:cNvSpPr/>
          <p:nvPr/>
        </p:nvSpPr>
        <p:spPr>
          <a:xfrm>
            <a:off x="5824948" y="6979078"/>
            <a:ext cx="1590004" cy="1862048"/>
          </a:xfrm>
          <a:prstGeom prst="rect">
            <a:avLst/>
          </a:prstGeom>
          <a:ln>
            <a:noFill/>
          </a:ln>
        </p:spPr>
        <p:txBody>
          <a:bodyPr wrap="square">
            <a:spAutoFit/>
          </a:bodyPr>
          <a:lstStyle/>
          <a:p>
            <a:r>
              <a:rPr lang="ja-JP" altLang="en-US"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会員交流</a:t>
            </a:r>
            <a:endParaRPr lang="en-US" altLang="ja-JP"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r>
              <a:rPr lang="ja-JP" altLang="en-US"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の場として</a:t>
            </a:r>
            <a:endParaRPr lang="en-US" altLang="ja-JP"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r>
              <a:rPr lang="ja-JP" altLang="en-US"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「民謡同好会」</a:t>
            </a:r>
            <a:endParaRPr lang="en-US" altLang="ja-JP"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r>
              <a:rPr lang="ja-JP" altLang="en-US"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「ゴルフ同好会」</a:t>
            </a:r>
            <a:endParaRPr lang="en-US" altLang="ja-JP"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r>
              <a:rPr lang="ja-JP" altLang="en-US"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「アート同好会」</a:t>
            </a:r>
            <a:endParaRPr lang="en-US" altLang="ja-JP"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r>
              <a:rPr lang="ja-JP" altLang="en-US"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の３つの同好会が</a:t>
            </a:r>
            <a:endParaRPr lang="en-US" altLang="ja-JP"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r>
              <a:rPr lang="ja-JP" altLang="en-US"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活動を行っています。</a:t>
            </a:r>
            <a:endParaRPr lang="en-US" altLang="ja-JP"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endParaRPr lang="en-US" altLang="ja-JP" sz="1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r>
              <a:rPr lang="en-US" altLang="ja-JP"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a:t>
            </a:r>
            <a:r>
              <a:rPr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同好会によって参加費等が異なります。詳細はお気軽にお問い合わせください。</a:t>
            </a:r>
          </a:p>
        </p:txBody>
      </p:sp>
      <p:sp>
        <p:nvSpPr>
          <p:cNvPr id="4" name="正方形/長方形 3"/>
          <p:cNvSpPr/>
          <p:nvPr/>
        </p:nvSpPr>
        <p:spPr>
          <a:xfrm>
            <a:off x="182056" y="2976813"/>
            <a:ext cx="6387020" cy="448846"/>
          </a:xfrm>
          <a:prstGeom prst="rect">
            <a:avLst/>
          </a:prstGeom>
        </p:spPr>
        <p:txBody>
          <a:bodyPr wrap="square">
            <a:spAutoFit/>
          </a:bodyPr>
          <a:lstStyle/>
          <a:p>
            <a:r>
              <a:rPr lang="ja-JP" altLang="en-US" sz="2333" b="1" dirty="0">
                <a:solidFill>
                  <a:srgbClr val="005BAC"/>
                </a:solidFill>
                <a:latin typeface="HGPｺﾞｼｯｸM" pitchFamily="50" charset="-128"/>
                <a:ea typeface="HGPｺﾞｼｯｸM" pitchFamily="50" charset="-128"/>
              </a:rPr>
              <a:t>法人会へのご加入のメリット </a:t>
            </a:r>
            <a:r>
              <a:rPr lang="ja-JP" altLang="en-US" sz="2333" b="1" dirty="0">
                <a:solidFill>
                  <a:schemeClr val="tx1">
                    <a:lumMod val="85000"/>
                    <a:lumOff val="15000"/>
                  </a:schemeClr>
                </a:solidFill>
                <a:latin typeface="HGPｺﾞｼｯｸM" pitchFamily="50" charset="-128"/>
                <a:ea typeface="HGPｺﾞｼｯｸM" pitchFamily="50" charset="-128"/>
              </a:rPr>
              <a:t>ご存知ですか？</a:t>
            </a:r>
          </a:p>
        </p:txBody>
      </p:sp>
      <p:sp>
        <p:nvSpPr>
          <p:cNvPr id="24" name="正方形/長方形 23"/>
          <p:cNvSpPr/>
          <p:nvPr/>
        </p:nvSpPr>
        <p:spPr>
          <a:xfrm>
            <a:off x="162964" y="9718986"/>
            <a:ext cx="1596912" cy="256865"/>
          </a:xfrm>
          <a:prstGeom prst="rect">
            <a:avLst/>
          </a:prstGeom>
        </p:spPr>
        <p:txBody>
          <a:bodyPr wrap="none">
            <a:spAutoFit/>
          </a:bodyPr>
          <a:lstStyle/>
          <a:p>
            <a:r>
              <a:rPr lang="ja-JP" altLang="en-US" sz="1069" b="1" dirty="0">
                <a:solidFill>
                  <a:schemeClr val="tx1">
                    <a:lumMod val="85000"/>
                    <a:lumOff val="15000"/>
                  </a:schemeClr>
                </a:solidFill>
                <a:latin typeface="HGPｺﾞｼｯｸM" pitchFamily="50" charset="-128"/>
                <a:ea typeface="HGPｺﾞｼｯｸM" pitchFamily="50" charset="-128"/>
              </a:rPr>
              <a:t>お申込み・お問い合わせ</a:t>
            </a:r>
          </a:p>
        </p:txBody>
      </p:sp>
      <p:sp>
        <p:nvSpPr>
          <p:cNvPr id="25" name="正方形/長方形 24"/>
          <p:cNvSpPr/>
          <p:nvPr/>
        </p:nvSpPr>
        <p:spPr>
          <a:xfrm>
            <a:off x="1985255" y="9552503"/>
            <a:ext cx="3192106" cy="433885"/>
          </a:xfrm>
          <a:prstGeom prst="rect">
            <a:avLst/>
          </a:prstGeom>
        </p:spPr>
        <p:txBody>
          <a:bodyPr wrap="none">
            <a:spAutoFit/>
          </a:bodyPr>
          <a:lstStyle/>
          <a:p>
            <a:r>
              <a:rPr lang="ja-JP" altLang="en-US" sz="1556" b="1" dirty="0">
                <a:solidFill>
                  <a:schemeClr val="tx1">
                    <a:lumMod val="85000"/>
                    <a:lumOff val="15000"/>
                  </a:schemeClr>
                </a:solidFill>
                <a:latin typeface="HGPｺﾞｼｯｸM" pitchFamily="50" charset="-128"/>
                <a:ea typeface="HGPｺﾞｼｯｸM" pitchFamily="50" charset="-128"/>
              </a:rPr>
              <a:t>公益社団法人</a:t>
            </a:r>
            <a:r>
              <a:rPr lang="ja-JP" altLang="en-US" sz="2236" b="1" dirty="0">
                <a:solidFill>
                  <a:schemeClr val="tx1">
                    <a:lumMod val="85000"/>
                    <a:lumOff val="15000"/>
                  </a:schemeClr>
                </a:solidFill>
                <a:latin typeface="HGPｺﾞｼｯｸM" pitchFamily="50" charset="-128"/>
                <a:ea typeface="HGPｺﾞｼｯｸM" pitchFamily="50" charset="-128"/>
              </a:rPr>
              <a:t> 世田谷法人会</a:t>
            </a:r>
          </a:p>
        </p:txBody>
      </p:sp>
      <p:pic>
        <p:nvPicPr>
          <p:cNvPr id="23" name="図 22"/>
          <p:cNvPicPr>
            <a:picLocks noChangeAspect="1"/>
          </p:cNvPicPr>
          <p:nvPr/>
        </p:nvPicPr>
        <p:blipFill rotWithShape="1">
          <a:blip r:embed="rId5" cstate="print">
            <a:extLst>
              <a:ext uri="{28A0092B-C50C-407E-A947-70E740481C1C}">
                <a14:useLocalDpi xmlns:a14="http://schemas.microsoft.com/office/drawing/2010/main" val="0"/>
              </a:ext>
            </a:extLst>
          </a:blip>
          <a:srcRect t="-744" b="-1"/>
          <a:stretch/>
        </p:blipFill>
        <p:spPr>
          <a:xfrm>
            <a:off x="148789" y="757387"/>
            <a:ext cx="4670515" cy="2184598"/>
          </a:xfrm>
          <a:prstGeom prst="rect">
            <a:avLst/>
          </a:prstGeom>
        </p:spPr>
      </p:pic>
      <p:sp>
        <p:nvSpPr>
          <p:cNvPr id="2" name="正方形/長方形 1"/>
          <p:cNvSpPr/>
          <p:nvPr/>
        </p:nvSpPr>
        <p:spPr>
          <a:xfrm>
            <a:off x="1221807" y="275550"/>
            <a:ext cx="5848076" cy="511230"/>
          </a:xfrm>
          <a:prstGeom prst="rect">
            <a:avLst/>
          </a:prstGeom>
        </p:spPr>
        <p:txBody>
          <a:bodyPr wrap="none">
            <a:spAutoFit/>
          </a:bodyPr>
          <a:lstStyle/>
          <a:p>
            <a:r>
              <a:rPr lang="ja-JP" altLang="en-US" sz="2722" b="1" dirty="0">
                <a:solidFill>
                  <a:srgbClr val="0070C0"/>
                </a:solidFill>
                <a:latin typeface="HGPｺﾞｼｯｸM" pitchFamily="50" charset="-128"/>
                <a:ea typeface="HGPｺﾞｼｯｸM" pitchFamily="50" charset="-128"/>
              </a:rPr>
              <a:t>めざします企業の繁栄と社会への貢献</a:t>
            </a:r>
          </a:p>
        </p:txBody>
      </p:sp>
      <p:pic>
        <p:nvPicPr>
          <p:cNvPr id="29" name="図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393" y="147786"/>
            <a:ext cx="1243373" cy="596819"/>
          </a:xfrm>
          <a:prstGeom prst="rect">
            <a:avLst/>
          </a:prstGeom>
        </p:spPr>
      </p:pic>
      <p:grpSp>
        <p:nvGrpSpPr>
          <p:cNvPr id="55" name="グループ化 54"/>
          <p:cNvGrpSpPr/>
          <p:nvPr/>
        </p:nvGrpSpPr>
        <p:grpSpPr>
          <a:xfrm>
            <a:off x="316043" y="9993935"/>
            <a:ext cx="4775628" cy="511121"/>
            <a:chOff x="211950" y="9968535"/>
            <a:chExt cx="4775628" cy="511121"/>
          </a:xfrm>
        </p:grpSpPr>
        <p:sp>
          <p:nvSpPr>
            <p:cNvPr id="41" name="正方形/長方形 40"/>
            <p:cNvSpPr/>
            <p:nvPr/>
          </p:nvSpPr>
          <p:spPr>
            <a:xfrm>
              <a:off x="254799" y="9994125"/>
              <a:ext cx="304154" cy="1800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05" b="1">
                <a:solidFill>
                  <a:schemeClr val="bg1"/>
                </a:solidFill>
                <a:latin typeface="HGPｺﾞｼｯｸM" pitchFamily="50" charset="-128"/>
                <a:ea typeface="HGPｺﾞｼｯｸM" pitchFamily="50" charset="-128"/>
              </a:endParaRPr>
            </a:p>
          </p:txBody>
        </p:sp>
        <p:sp>
          <p:nvSpPr>
            <p:cNvPr id="42" name="正方形/長方形 41"/>
            <p:cNvSpPr/>
            <p:nvPr/>
          </p:nvSpPr>
          <p:spPr>
            <a:xfrm>
              <a:off x="2570089" y="10259292"/>
              <a:ext cx="325929" cy="1787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05" b="1">
                <a:solidFill>
                  <a:schemeClr val="bg1"/>
                </a:solidFill>
                <a:latin typeface="HGPｺﾞｼｯｸM" pitchFamily="50" charset="-128"/>
                <a:ea typeface="HGPｺﾞｼｯｸM" pitchFamily="50" charset="-128"/>
              </a:endParaRPr>
            </a:p>
          </p:txBody>
        </p:sp>
        <p:sp>
          <p:nvSpPr>
            <p:cNvPr id="27" name="正方形/長方形 26"/>
            <p:cNvSpPr/>
            <p:nvPr/>
          </p:nvSpPr>
          <p:spPr>
            <a:xfrm>
              <a:off x="536766" y="9982629"/>
              <a:ext cx="1319592" cy="286873"/>
            </a:xfrm>
            <a:prstGeom prst="rect">
              <a:avLst/>
            </a:prstGeom>
          </p:spPr>
          <p:txBody>
            <a:bodyPr wrap="none">
              <a:spAutoFit/>
            </a:bodyPr>
            <a:lstStyle/>
            <a:p>
              <a:r>
                <a:rPr lang="en-US" altLang="ja-JP" sz="1264" b="1" dirty="0">
                  <a:solidFill>
                    <a:schemeClr val="tx1">
                      <a:lumMod val="85000"/>
                      <a:lumOff val="15000"/>
                    </a:schemeClr>
                  </a:solidFill>
                  <a:latin typeface="HGPｺﾞｼｯｸM" pitchFamily="50" charset="-128"/>
                  <a:ea typeface="HGPｺﾞｼｯｸM" pitchFamily="50" charset="-128"/>
                </a:rPr>
                <a:t>03-3410-1425</a:t>
              </a:r>
              <a:endParaRPr lang="ja-JP" altLang="en-US" sz="1264" b="1" dirty="0">
                <a:solidFill>
                  <a:schemeClr val="tx1">
                    <a:lumMod val="85000"/>
                    <a:lumOff val="15000"/>
                  </a:schemeClr>
                </a:solidFill>
                <a:latin typeface="HGPｺﾞｼｯｸM" pitchFamily="50" charset="-128"/>
                <a:ea typeface="HGPｺﾞｼｯｸM" pitchFamily="50" charset="-128"/>
              </a:endParaRPr>
            </a:p>
          </p:txBody>
        </p:sp>
        <p:sp>
          <p:nvSpPr>
            <p:cNvPr id="28" name="正方形/長方形 27"/>
            <p:cNvSpPr/>
            <p:nvPr/>
          </p:nvSpPr>
          <p:spPr>
            <a:xfrm>
              <a:off x="2852057" y="10172986"/>
              <a:ext cx="2135521" cy="286873"/>
            </a:xfrm>
            <a:prstGeom prst="rect">
              <a:avLst/>
            </a:prstGeom>
          </p:spPr>
          <p:txBody>
            <a:bodyPr wrap="none">
              <a:spAutoFit/>
            </a:bodyPr>
            <a:lstStyle/>
            <a:p>
              <a:r>
                <a:rPr lang="en-US" altLang="ja-JP" sz="1264" b="1" dirty="0">
                  <a:solidFill>
                    <a:schemeClr val="tx1">
                      <a:lumMod val="85000"/>
                      <a:lumOff val="15000"/>
                    </a:schemeClr>
                  </a:solidFill>
                  <a:latin typeface="HGPｺﾞｼｯｸM" pitchFamily="50" charset="-128"/>
                  <a:ea typeface="HGPｺﾞｼｯｸM" pitchFamily="50" charset="-128"/>
                </a:rPr>
                <a:t>http://www.setagaya.or.jp/</a:t>
              </a:r>
              <a:endParaRPr lang="ja-JP" altLang="en-US" sz="1264" b="1" dirty="0">
                <a:solidFill>
                  <a:schemeClr val="tx1">
                    <a:lumMod val="85000"/>
                    <a:lumOff val="15000"/>
                  </a:schemeClr>
                </a:solidFill>
                <a:latin typeface="HGPｺﾞｼｯｸM" pitchFamily="50" charset="-128"/>
                <a:ea typeface="HGPｺﾞｼｯｸM" pitchFamily="50" charset="-128"/>
              </a:endParaRPr>
            </a:p>
          </p:txBody>
        </p:sp>
        <p:sp>
          <p:nvSpPr>
            <p:cNvPr id="47" name="正方形/長方形 46"/>
            <p:cNvSpPr/>
            <p:nvPr/>
          </p:nvSpPr>
          <p:spPr>
            <a:xfrm>
              <a:off x="211950" y="9975494"/>
              <a:ext cx="441343" cy="226985"/>
            </a:xfrm>
            <a:prstGeom prst="rect">
              <a:avLst/>
            </a:prstGeom>
          </p:spPr>
          <p:txBody>
            <a:bodyPr wrap="square">
              <a:spAutoFit/>
            </a:bodyPr>
            <a:lstStyle/>
            <a:p>
              <a:r>
                <a:rPr lang="en-US" altLang="ja-JP" sz="875" b="1" dirty="0">
                  <a:solidFill>
                    <a:schemeClr val="bg1"/>
                  </a:solidFill>
                  <a:latin typeface="HGPｺﾞｼｯｸM" pitchFamily="50" charset="-128"/>
                  <a:ea typeface="HGPｺﾞｼｯｸM" pitchFamily="50" charset="-128"/>
                </a:rPr>
                <a:t>TEL</a:t>
              </a:r>
              <a:endParaRPr lang="ja-JP" altLang="en-US" sz="875" b="1" dirty="0">
                <a:solidFill>
                  <a:schemeClr val="bg1"/>
                </a:solidFill>
                <a:latin typeface="HGPｺﾞｼｯｸM" pitchFamily="50" charset="-128"/>
                <a:ea typeface="HGPｺﾞｼｯｸM" pitchFamily="50" charset="-128"/>
              </a:endParaRPr>
            </a:p>
          </p:txBody>
        </p:sp>
        <p:sp>
          <p:nvSpPr>
            <p:cNvPr id="48" name="正方形/長方形 47"/>
            <p:cNvSpPr/>
            <p:nvPr/>
          </p:nvSpPr>
          <p:spPr>
            <a:xfrm>
              <a:off x="2544981" y="10241537"/>
              <a:ext cx="373820" cy="226985"/>
            </a:xfrm>
            <a:prstGeom prst="rect">
              <a:avLst/>
            </a:prstGeom>
          </p:spPr>
          <p:txBody>
            <a:bodyPr wrap="none">
              <a:spAutoFit/>
            </a:bodyPr>
            <a:lstStyle/>
            <a:p>
              <a:pPr algn="ctr"/>
              <a:r>
                <a:rPr lang="en-US" altLang="ja-JP" sz="875" b="1" dirty="0">
                  <a:solidFill>
                    <a:schemeClr val="bg1"/>
                  </a:solidFill>
                  <a:latin typeface="HGPｺﾞｼｯｸM" pitchFamily="50" charset="-128"/>
                  <a:ea typeface="HGPｺﾞｼｯｸM" pitchFamily="50" charset="-128"/>
                </a:rPr>
                <a:t>URL</a:t>
              </a:r>
              <a:endParaRPr lang="ja-JP" altLang="en-US" sz="875" b="1" dirty="0">
                <a:solidFill>
                  <a:schemeClr val="bg1"/>
                </a:solidFill>
                <a:latin typeface="HGPｺﾞｼｯｸM" pitchFamily="50" charset="-128"/>
                <a:ea typeface="HGPｺﾞｼｯｸM" pitchFamily="50" charset="-128"/>
              </a:endParaRPr>
            </a:p>
          </p:txBody>
        </p:sp>
        <p:sp>
          <p:nvSpPr>
            <p:cNvPr id="43" name="正方形/長方形 42"/>
            <p:cNvSpPr/>
            <p:nvPr/>
          </p:nvSpPr>
          <p:spPr>
            <a:xfrm>
              <a:off x="2576946" y="10020112"/>
              <a:ext cx="304154" cy="1726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05" b="1">
                <a:solidFill>
                  <a:schemeClr val="bg1"/>
                </a:solidFill>
                <a:latin typeface="HGPｺﾞｼｯｸM" pitchFamily="50" charset="-128"/>
                <a:ea typeface="HGPｺﾞｼｯｸM" pitchFamily="50" charset="-128"/>
              </a:endParaRPr>
            </a:p>
          </p:txBody>
        </p:sp>
        <p:sp>
          <p:nvSpPr>
            <p:cNvPr id="50" name="正方形/長方形 49"/>
            <p:cNvSpPr/>
            <p:nvPr/>
          </p:nvSpPr>
          <p:spPr>
            <a:xfrm>
              <a:off x="2842917" y="9968535"/>
              <a:ext cx="1319592" cy="286873"/>
            </a:xfrm>
            <a:prstGeom prst="rect">
              <a:avLst/>
            </a:prstGeom>
          </p:spPr>
          <p:txBody>
            <a:bodyPr wrap="none">
              <a:spAutoFit/>
            </a:bodyPr>
            <a:lstStyle/>
            <a:p>
              <a:r>
                <a:rPr lang="en-US" altLang="ja-JP" sz="1264" b="1" dirty="0">
                  <a:solidFill>
                    <a:schemeClr val="tx1">
                      <a:lumMod val="85000"/>
                      <a:lumOff val="15000"/>
                    </a:schemeClr>
                  </a:solidFill>
                  <a:latin typeface="HGPｺﾞｼｯｸM" pitchFamily="50" charset="-128"/>
                  <a:ea typeface="HGPｺﾞｼｯｸM" pitchFamily="50" charset="-128"/>
                </a:rPr>
                <a:t>03-3421-4226</a:t>
              </a:r>
              <a:endParaRPr lang="ja-JP" altLang="en-US" sz="1264" b="1" dirty="0">
                <a:solidFill>
                  <a:schemeClr val="tx1">
                    <a:lumMod val="85000"/>
                    <a:lumOff val="15000"/>
                  </a:schemeClr>
                </a:solidFill>
                <a:latin typeface="HGPｺﾞｼｯｸM" pitchFamily="50" charset="-128"/>
                <a:ea typeface="HGPｺﾞｼｯｸM" pitchFamily="50" charset="-128"/>
              </a:endParaRPr>
            </a:p>
          </p:txBody>
        </p:sp>
        <p:sp>
          <p:nvSpPr>
            <p:cNvPr id="51" name="正方形/長方形 50"/>
            <p:cNvSpPr/>
            <p:nvPr/>
          </p:nvSpPr>
          <p:spPr>
            <a:xfrm>
              <a:off x="2538787" y="9986463"/>
              <a:ext cx="386644" cy="226985"/>
            </a:xfrm>
            <a:prstGeom prst="rect">
              <a:avLst/>
            </a:prstGeom>
          </p:spPr>
          <p:txBody>
            <a:bodyPr wrap="none">
              <a:spAutoFit/>
            </a:bodyPr>
            <a:lstStyle/>
            <a:p>
              <a:pPr algn="ctr"/>
              <a:r>
                <a:rPr lang="en-US" altLang="ja-JP" sz="875" b="1" dirty="0">
                  <a:solidFill>
                    <a:schemeClr val="bg1"/>
                  </a:solidFill>
                  <a:latin typeface="HGPｺﾞｼｯｸM" pitchFamily="50" charset="-128"/>
                  <a:ea typeface="HGPｺﾞｼｯｸM" pitchFamily="50" charset="-128"/>
                </a:rPr>
                <a:t>FAX</a:t>
              </a:r>
              <a:endParaRPr lang="ja-JP" altLang="en-US" sz="875" b="1" dirty="0">
                <a:solidFill>
                  <a:schemeClr val="bg1"/>
                </a:solidFill>
                <a:latin typeface="HGPｺﾞｼｯｸM" pitchFamily="50" charset="-128"/>
                <a:ea typeface="HGPｺﾞｼｯｸM" pitchFamily="50" charset="-128"/>
              </a:endParaRPr>
            </a:p>
          </p:txBody>
        </p:sp>
        <p:sp>
          <p:nvSpPr>
            <p:cNvPr id="52" name="正方形/長方形 51"/>
            <p:cNvSpPr/>
            <p:nvPr/>
          </p:nvSpPr>
          <p:spPr>
            <a:xfrm>
              <a:off x="253032" y="10252804"/>
              <a:ext cx="326013" cy="1783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05" b="1">
                <a:solidFill>
                  <a:schemeClr val="bg1"/>
                </a:solidFill>
                <a:latin typeface="HGPｺﾞｼｯｸM" pitchFamily="50" charset="-128"/>
                <a:ea typeface="HGPｺﾞｼｯｸM" pitchFamily="50" charset="-128"/>
              </a:endParaRPr>
            </a:p>
          </p:txBody>
        </p:sp>
        <p:sp>
          <p:nvSpPr>
            <p:cNvPr id="53" name="正方形/長方形 52"/>
            <p:cNvSpPr/>
            <p:nvPr/>
          </p:nvSpPr>
          <p:spPr>
            <a:xfrm>
              <a:off x="536766" y="10192783"/>
              <a:ext cx="1542410" cy="286873"/>
            </a:xfrm>
            <a:prstGeom prst="rect">
              <a:avLst/>
            </a:prstGeom>
          </p:spPr>
          <p:txBody>
            <a:bodyPr wrap="none">
              <a:spAutoFit/>
            </a:bodyPr>
            <a:lstStyle/>
            <a:p>
              <a:r>
                <a:rPr lang="en-US" altLang="ja-JP" sz="1264" b="1" dirty="0">
                  <a:solidFill>
                    <a:schemeClr val="tx1">
                      <a:lumMod val="85000"/>
                      <a:lumOff val="15000"/>
                    </a:schemeClr>
                  </a:solidFill>
                  <a:latin typeface="HGPｺﾞｼｯｸM" pitchFamily="50" charset="-128"/>
                  <a:ea typeface="HGPｺﾞｼｯｸM" pitchFamily="50" charset="-128"/>
                </a:rPr>
                <a:t>info@setagaya.or.jp</a:t>
              </a:r>
              <a:endParaRPr lang="ja-JP" altLang="en-US" sz="1264" b="1" dirty="0">
                <a:solidFill>
                  <a:schemeClr val="tx1">
                    <a:lumMod val="85000"/>
                    <a:lumOff val="15000"/>
                  </a:schemeClr>
                </a:solidFill>
                <a:latin typeface="HGPｺﾞｼｯｸM" pitchFamily="50" charset="-128"/>
                <a:ea typeface="HGPｺﾞｼｯｸM" pitchFamily="50" charset="-128"/>
              </a:endParaRPr>
            </a:p>
          </p:txBody>
        </p:sp>
        <p:sp>
          <p:nvSpPr>
            <p:cNvPr id="54" name="正方形/長方形 53"/>
            <p:cNvSpPr/>
            <p:nvPr/>
          </p:nvSpPr>
          <p:spPr>
            <a:xfrm>
              <a:off x="214063" y="10211057"/>
              <a:ext cx="364202" cy="226985"/>
            </a:xfrm>
            <a:prstGeom prst="rect">
              <a:avLst/>
            </a:prstGeom>
          </p:spPr>
          <p:txBody>
            <a:bodyPr wrap="none">
              <a:spAutoFit/>
            </a:bodyPr>
            <a:lstStyle/>
            <a:p>
              <a:pPr algn="ctr"/>
              <a:r>
                <a:rPr lang="en-US" altLang="ja-JP" sz="875" b="1" dirty="0">
                  <a:solidFill>
                    <a:schemeClr val="bg1"/>
                  </a:solidFill>
                  <a:latin typeface="HGPｺﾞｼｯｸM" pitchFamily="50" charset="-128"/>
                  <a:ea typeface="HGPｺﾞｼｯｸM" pitchFamily="50" charset="-128"/>
                </a:rPr>
                <a:t>mail</a:t>
              </a:r>
              <a:endParaRPr lang="ja-JP" altLang="en-US" sz="875" b="1" dirty="0">
                <a:solidFill>
                  <a:schemeClr val="bg1"/>
                </a:solidFill>
                <a:latin typeface="HGPｺﾞｼｯｸM" pitchFamily="50" charset="-128"/>
                <a:ea typeface="HGPｺﾞｼｯｸM" pitchFamily="50" charset="-128"/>
              </a:endParaRPr>
            </a:p>
          </p:txBody>
        </p:sp>
      </p:grpSp>
      <p:sp>
        <p:nvSpPr>
          <p:cNvPr id="26" name="テキスト ボックス 25"/>
          <p:cNvSpPr txBox="1"/>
          <p:nvPr/>
        </p:nvSpPr>
        <p:spPr>
          <a:xfrm>
            <a:off x="177800" y="9015118"/>
            <a:ext cx="5185212" cy="553998"/>
          </a:xfrm>
          <a:prstGeom prst="rect">
            <a:avLst/>
          </a:prstGeom>
          <a:noFill/>
        </p:spPr>
        <p:txBody>
          <a:bodyPr wrap="square" rtlCol="0">
            <a:spAutoFit/>
          </a:bodyPr>
          <a:lstStyle/>
          <a:p>
            <a:r>
              <a:rPr lang="ja-JP" altLang="en-US" sz="1500" b="1" dirty="0">
                <a:solidFill>
                  <a:schemeClr val="tx1">
                    <a:lumMod val="85000"/>
                    <a:lumOff val="15000"/>
                  </a:schemeClr>
                </a:solidFill>
                <a:latin typeface="HGPｺﾞｼｯｸM" pitchFamily="50" charset="-128"/>
                <a:ea typeface="HGPｺﾞｼｯｸM" pitchFamily="50" charset="-128"/>
              </a:rPr>
              <a:t>ご入会は、裏面の入会申込書に必要事項をご記入の上、</a:t>
            </a:r>
            <a:endParaRPr lang="en-US" altLang="ja-JP" sz="1500" b="1" dirty="0">
              <a:solidFill>
                <a:schemeClr val="tx1">
                  <a:lumMod val="85000"/>
                  <a:lumOff val="15000"/>
                </a:schemeClr>
              </a:solidFill>
              <a:latin typeface="HGPｺﾞｼｯｸM" pitchFamily="50" charset="-128"/>
              <a:ea typeface="HGPｺﾞｼｯｸM" pitchFamily="50" charset="-128"/>
            </a:endParaRPr>
          </a:p>
          <a:p>
            <a:r>
              <a:rPr lang="ja-JP" altLang="en-US" sz="1500" b="1" dirty="0">
                <a:solidFill>
                  <a:schemeClr val="tx1">
                    <a:lumMod val="85000"/>
                    <a:lumOff val="15000"/>
                  </a:schemeClr>
                </a:solidFill>
                <a:latin typeface="HGPｺﾞｼｯｸM" pitchFamily="50" charset="-128"/>
                <a:ea typeface="HGPｺﾞｼｯｸM" pitchFamily="50" charset="-128"/>
              </a:rPr>
              <a:t>下記事務局まで</a:t>
            </a:r>
            <a:r>
              <a:rPr lang="en-US" altLang="ja-JP" sz="1500" b="1" dirty="0">
                <a:solidFill>
                  <a:schemeClr val="tx1">
                    <a:lumMod val="85000"/>
                    <a:lumOff val="15000"/>
                  </a:schemeClr>
                </a:solidFill>
                <a:latin typeface="HGPｺﾞｼｯｸM" pitchFamily="50" charset="-128"/>
                <a:ea typeface="HGPｺﾞｼｯｸM" pitchFamily="50" charset="-128"/>
              </a:rPr>
              <a:t>FAX</a:t>
            </a:r>
            <a:r>
              <a:rPr lang="ja-JP" altLang="en-US" sz="1500" b="1" dirty="0" err="1">
                <a:solidFill>
                  <a:schemeClr val="tx1">
                    <a:lumMod val="85000"/>
                    <a:lumOff val="15000"/>
                  </a:schemeClr>
                </a:solidFill>
                <a:latin typeface="HGPｺﾞｼｯｸM" pitchFamily="50" charset="-128"/>
                <a:ea typeface="HGPｺﾞｼｯｸM" pitchFamily="50" charset="-128"/>
              </a:rPr>
              <a:t>、</a:t>
            </a:r>
            <a:r>
              <a:rPr lang="ja-JP" altLang="en-US" sz="1500" b="1" dirty="0">
                <a:solidFill>
                  <a:schemeClr val="tx1">
                    <a:lumMod val="85000"/>
                    <a:lumOff val="15000"/>
                  </a:schemeClr>
                </a:solidFill>
                <a:latin typeface="HGPｺﾞｼｯｸM" pitchFamily="50" charset="-128"/>
                <a:ea typeface="HGPｺﾞｼｯｸM" pitchFamily="50" charset="-128"/>
              </a:rPr>
              <a:t>またはメールにてお申込みください。</a:t>
            </a:r>
          </a:p>
        </p:txBody>
      </p:sp>
      <p:sp>
        <p:nvSpPr>
          <p:cNvPr id="30" name="正方形/長方形 29"/>
          <p:cNvSpPr/>
          <p:nvPr/>
        </p:nvSpPr>
        <p:spPr>
          <a:xfrm>
            <a:off x="5015529" y="775441"/>
            <a:ext cx="2374778" cy="1383712"/>
          </a:xfrm>
          <a:prstGeom prst="rect">
            <a:avLst/>
          </a:prstGeom>
        </p:spPr>
        <p:txBody>
          <a:bodyPr wrap="square">
            <a:spAutoFit/>
          </a:bodyPr>
          <a:lstStyle/>
          <a:p>
            <a:r>
              <a:rPr lang="ja-JP" altLang="en-US" sz="1069" b="1" dirty="0">
                <a:solidFill>
                  <a:schemeClr val="tx1">
                    <a:lumMod val="85000"/>
                    <a:lumOff val="15000"/>
                  </a:schemeClr>
                </a:solidFill>
                <a:latin typeface="HGPｺﾞｼｯｸM" pitchFamily="50" charset="-128"/>
                <a:ea typeface="HGPｺﾞｼｯｸM" pitchFamily="50" charset="-128"/>
              </a:rPr>
              <a:t>公益社団法人   </a:t>
            </a:r>
            <a:r>
              <a:rPr lang="ja-JP" altLang="en-US" sz="1361" b="1" dirty="0">
                <a:solidFill>
                  <a:schemeClr val="tx1">
                    <a:lumMod val="85000"/>
                    <a:lumOff val="15000"/>
                  </a:schemeClr>
                </a:solidFill>
                <a:latin typeface="HGPｺﾞｼｯｸM" pitchFamily="50" charset="-128"/>
                <a:ea typeface="HGPｺﾞｼｯｸM" pitchFamily="50" charset="-128"/>
              </a:rPr>
              <a:t>世田谷法人会</a:t>
            </a:r>
            <a:endParaRPr lang="en-US" altLang="ja-JP" sz="1361" b="1" dirty="0">
              <a:solidFill>
                <a:schemeClr val="tx1">
                  <a:lumMod val="85000"/>
                  <a:lumOff val="15000"/>
                </a:schemeClr>
              </a:solidFill>
              <a:latin typeface="HGPｺﾞｼｯｸM" pitchFamily="50" charset="-128"/>
              <a:ea typeface="HGPｺﾞｼｯｸM" pitchFamily="50" charset="-128"/>
            </a:endParaRPr>
          </a:p>
          <a:p>
            <a:r>
              <a:rPr lang="ja-JP" altLang="en-US" sz="1361" b="1" dirty="0">
                <a:solidFill>
                  <a:schemeClr val="tx1">
                    <a:lumMod val="85000"/>
                    <a:lumOff val="15000"/>
                  </a:schemeClr>
                </a:solidFill>
                <a:latin typeface="HGPｺﾞｼｯｸM" pitchFamily="50" charset="-128"/>
                <a:ea typeface="HGPｺﾞｼｯｸM" pitchFamily="50" charset="-128"/>
              </a:rPr>
              <a:t>　　　　　　　　会長　山﨑　充</a:t>
            </a:r>
            <a:endParaRPr lang="en-US" altLang="ja-JP" sz="1361" b="1" dirty="0">
              <a:solidFill>
                <a:schemeClr val="tx1">
                  <a:lumMod val="85000"/>
                  <a:lumOff val="15000"/>
                </a:schemeClr>
              </a:solidFill>
              <a:latin typeface="HGPｺﾞｼｯｸM" pitchFamily="50" charset="-128"/>
              <a:ea typeface="HGPｺﾞｼｯｸM" pitchFamily="50" charset="-128"/>
            </a:endParaRPr>
          </a:p>
          <a:p>
            <a:r>
              <a:rPr lang="ja-JP" altLang="en-US" sz="945" b="1" dirty="0">
                <a:solidFill>
                  <a:schemeClr val="tx1">
                    <a:lumMod val="85000"/>
                    <a:lumOff val="15000"/>
                  </a:schemeClr>
                </a:solidFill>
                <a:latin typeface="HGPｺﾞｼｯｸM" pitchFamily="50" charset="-128"/>
                <a:ea typeface="HGPｺﾞｼｯｸM" pitchFamily="50" charset="-128"/>
              </a:rPr>
              <a:t>〒</a:t>
            </a:r>
            <a:r>
              <a:rPr lang="en-US" altLang="ja-JP" sz="945" b="1" dirty="0">
                <a:solidFill>
                  <a:schemeClr val="tx1">
                    <a:lumMod val="85000"/>
                    <a:lumOff val="15000"/>
                  </a:schemeClr>
                </a:solidFill>
                <a:latin typeface="HGPｺﾞｼｯｸM" pitchFamily="50" charset="-128"/>
                <a:ea typeface="HGPｺﾞｼｯｸM" pitchFamily="50" charset="-128"/>
              </a:rPr>
              <a:t>154-0023</a:t>
            </a:r>
            <a:r>
              <a:rPr lang="ja-JP" altLang="en-US" sz="945" b="1" dirty="0">
                <a:solidFill>
                  <a:schemeClr val="tx1">
                    <a:lumMod val="85000"/>
                    <a:lumOff val="15000"/>
                  </a:schemeClr>
                </a:solidFill>
                <a:latin typeface="HGPｺﾞｼｯｸM" pitchFamily="50" charset="-128"/>
                <a:ea typeface="HGPｺﾞｼｯｸM" pitchFamily="50" charset="-128"/>
              </a:rPr>
              <a:t>　世田谷区若林</a:t>
            </a:r>
            <a:r>
              <a:rPr lang="en-US" altLang="ja-JP" sz="945" b="1" dirty="0">
                <a:solidFill>
                  <a:schemeClr val="tx1">
                    <a:lumMod val="85000"/>
                    <a:lumOff val="15000"/>
                  </a:schemeClr>
                </a:solidFill>
                <a:latin typeface="HGPｺﾞｼｯｸM" pitchFamily="50" charset="-128"/>
                <a:ea typeface="HGPｺﾞｼｯｸM" pitchFamily="50" charset="-128"/>
              </a:rPr>
              <a:t>1-15-10</a:t>
            </a:r>
            <a:r>
              <a:rPr lang="ja-JP" altLang="en-US" sz="945" b="1" dirty="0">
                <a:solidFill>
                  <a:schemeClr val="tx1">
                    <a:lumMod val="85000"/>
                    <a:lumOff val="15000"/>
                  </a:schemeClr>
                </a:solidFill>
                <a:latin typeface="HGPｺﾞｼｯｸM" pitchFamily="50" charset="-128"/>
                <a:ea typeface="HGPｺﾞｼｯｸM" pitchFamily="50" charset="-128"/>
              </a:rPr>
              <a:t> </a:t>
            </a:r>
            <a:endParaRPr lang="en-US" altLang="ja-JP" sz="945" b="1" dirty="0">
              <a:solidFill>
                <a:schemeClr val="tx1">
                  <a:lumMod val="85000"/>
                  <a:lumOff val="15000"/>
                </a:schemeClr>
              </a:solidFill>
              <a:latin typeface="HGPｺﾞｼｯｸM" pitchFamily="50" charset="-128"/>
              <a:ea typeface="HGPｺﾞｼｯｸM" pitchFamily="50" charset="-128"/>
            </a:endParaRPr>
          </a:p>
          <a:p>
            <a:r>
              <a:rPr lang="ja-JP" altLang="en-US" sz="945" b="1" dirty="0">
                <a:solidFill>
                  <a:schemeClr val="tx1">
                    <a:lumMod val="85000"/>
                    <a:lumOff val="15000"/>
                  </a:schemeClr>
                </a:solidFill>
                <a:latin typeface="HGPｺﾞｼｯｸM" pitchFamily="50" charset="-128"/>
                <a:ea typeface="HGPｺﾞｼｯｸM" pitchFamily="50" charset="-128"/>
              </a:rPr>
              <a:t>　　　　　　        世田谷電設会館</a:t>
            </a:r>
            <a:r>
              <a:rPr lang="en-US" altLang="ja-JP" sz="945" b="1" dirty="0">
                <a:solidFill>
                  <a:schemeClr val="tx1">
                    <a:lumMod val="85000"/>
                    <a:lumOff val="15000"/>
                  </a:schemeClr>
                </a:solidFill>
                <a:latin typeface="HGPｺﾞｼｯｸM" pitchFamily="50" charset="-128"/>
                <a:ea typeface="HGPｺﾞｼｯｸM" pitchFamily="50" charset="-128"/>
              </a:rPr>
              <a:t>3</a:t>
            </a:r>
            <a:r>
              <a:rPr lang="ja-JP" altLang="en-US" sz="945" b="1" dirty="0">
                <a:solidFill>
                  <a:schemeClr val="tx1">
                    <a:lumMod val="85000"/>
                    <a:lumOff val="15000"/>
                  </a:schemeClr>
                </a:solidFill>
                <a:latin typeface="HGPｺﾞｼｯｸM" pitchFamily="50" charset="-128"/>
                <a:ea typeface="HGPｺﾞｼｯｸM" pitchFamily="50" charset="-128"/>
              </a:rPr>
              <a:t>階</a:t>
            </a:r>
            <a:endParaRPr lang="en-US" altLang="ja-JP" sz="945" b="1" dirty="0">
              <a:solidFill>
                <a:schemeClr val="tx1">
                  <a:lumMod val="85000"/>
                  <a:lumOff val="15000"/>
                </a:schemeClr>
              </a:solidFill>
              <a:latin typeface="HGPｺﾞｼｯｸM" pitchFamily="50" charset="-128"/>
              <a:ea typeface="HGPｺﾞｼｯｸM" pitchFamily="50" charset="-128"/>
            </a:endParaRPr>
          </a:p>
          <a:p>
            <a:r>
              <a:rPr lang="en-US" altLang="ja-JP" sz="945" b="1" dirty="0">
                <a:solidFill>
                  <a:schemeClr val="tx1">
                    <a:lumMod val="85000"/>
                    <a:lumOff val="15000"/>
                  </a:schemeClr>
                </a:solidFill>
                <a:latin typeface="HGPｺﾞｼｯｸM" pitchFamily="50" charset="-128"/>
                <a:ea typeface="HGPｺﾞｼｯｸM" pitchFamily="50" charset="-128"/>
              </a:rPr>
              <a:t>TEL    03</a:t>
            </a:r>
            <a:r>
              <a:rPr lang="ja-JP" altLang="en-US" sz="945" b="1" dirty="0">
                <a:solidFill>
                  <a:schemeClr val="tx1">
                    <a:lumMod val="85000"/>
                    <a:lumOff val="15000"/>
                  </a:schemeClr>
                </a:solidFill>
                <a:latin typeface="HGPｺﾞｼｯｸM" pitchFamily="50" charset="-128"/>
                <a:ea typeface="HGPｺﾞｼｯｸM" pitchFamily="50" charset="-128"/>
              </a:rPr>
              <a:t>（</a:t>
            </a:r>
            <a:r>
              <a:rPr lang="en-US" altLang="ja-JP" sz="945" b="1" dirty="0">
                <a:solidFill>
                  <a:schemeClr val="tx1">
                    <a:lumMod val="85000"/>
                    <a:lumOff val="15000"/>
                  </a:schemeClr>
                </a:solidFill>
                <a:latin typeface="HGPｺﾞｼｯｸM" pitchFamily="50" charset="-128"/>
                <a:ea typeface="HGPｺﾞｼｯｸM" pitchFamily="50" charset="-128"/>
              </a:rPr>
              <a:t>3410</a:t>
            </a:r>
            <a:r>
              <a:rPr lang="ja-JP" altLang="en-US" sz="945" b="1" dirty="0">
                <a:solidFill>
                  <a:schemeClr val="tx1">
                    <a:lumMod val="85000"/>
                    <a:lumOff val="15000"/>
                  </a:schemeClr>
                </a:solidFill>
                <a:latin typeface="HGPｺﾞｼｯｸM" pitchFamily="50" charset="-128"/>
                <a:ea typeface="HGPｺﾞｼｯｸM" pitchFamily="50" charset="-128"/>
              </a:rPr>
              <a:t>）</a:t>
            </a:r>
            <a:r>
              <a:rPr lang="en-US" altLang="ja-JP" sz="945" b="1" dirty="0">
                <a:solidFill>
                  <a:schemeClr val="tx1">
                    <a:lumMod val="85000"/>
                    <a:lumOff val="15000"/>
                  </a:schemeClr>
                </a:solidFill>
                <a:latin typeface="HGPｺﾞｼｯｸM" pitchFamily="50" charset="-128"/>
                <a:ea typeface="HGPｺﾞｼｯｸM" pitchFamily="50" charset="-128"/>
              </a:rPr>
              <a:t>1425</a:t>
            </a:r>
            <a:r>
              <a:rPr lang="ja-JP" altLang="en-US" sz="945" b="1" dirty="0">
                <a:solidFill>
                  <a:schemeClr val="tx1">
                    <a:lumMod val="85000"/>
                    <a:lumOff val="15000"/>
                  </a:schemeClr>
                </a:solidFill>
                <a:latin typeface="HGPｺﾞｼｯｸM" pitchFamily="50" charset="-128"/>
                <a:ea typeface="HGPｺﾞｼｯｸM" pitchFamily="50" charset="-128"/>
              </a:rPr>
              <a:t>　</a:t>
            </a:r>
            <a:endParaRPr lang="en-US" altLang="ja-JP" sz="945" b="1" dirty="0">
              <a:solidFill>
                <a:schemeClr val="tx1">
                  <a:lumMod val="85000"/>
                  <a:lumOff val="15000"/>
                </a:schemeClr>
              </a:solidFill>
              <a:latin typeface="HGPｺﾞｼｯｸM" pitchFamily="50" charset="-128"/>
              <a:ea typeface="HGPｺﾞｼｯｸM" pitchFamily="50" charset="-128"/>
            </a:endParaRPr>
          </a:p>
          <a:p>
            <a:r>
              <a:rPr lang="en-US" altLang="ja-JP" sz="945" b="1" dirty="0">
                <a:solidFill>
                  <a:schemeClr val="tx1">
                    <a:lumMod val="85000"/>
                    <a:lumOff val="15000"/>
                  </a:schemeClr>
                </a:solidFill>
                <a:latin typeface="HGPｺﾞｼｯｸM" pitchFamily="50" charset="-128"/>
                <a:ea typeface="HGPｺﾞｼｯｸM" pitchFamily="50" charset="-128"/>
              </a:rPr>
              <a:t>FAX </a:t>
            </a:r>
            <a:r>
              <a:rPr lang="ja-JP" altLang="en-US" sz="945" b="1" dirty="0">
                <a:solidFill>
                  <a:schemeClr val="tx1">
                    <a:lumMod val="85000"/>
                    <a:lumOff val="15000"/>
                  </a:schemeClr>
                </a:solidFill>
                <a:latin typeface="HGPｺﾞｼｯｸM" pitchFamily="50" charset="-128"/>
                <a:ea typeface="HGPｺﾞｼｯｸM" pitchFamily="50" charset="-128"/>
              </a:rPr>
              <a:t>　</a:t>
            </a:r>
            <a:r>
              <a:rPr lang="en-US" altLang="ja-JP" sz="945" b="1" dirty="0">
                <a:solidFill>
                  <a:schemeClr val="tx1">
                    <a:lumMod val="85000"/>
                    <a:lumOff val="15000"/>
                  </a:schemeClr>
                </a:solidFill>
                <a:latin typeface="HGPｺﾞｼｯｸM" pitchFamily="50" charset="-128"/>
                <a:ea typeface="HGPｺﾞｼｯｸM" pitchFamily="50" charset="-128"/>
              </a:rPr>
              <a:t>03</a:t>
            </a:r>
            <a:r>
              <a:rPr lang="ja-JP" altLang="en-US" sz="945" b="1" dirty="0">
                <a:solidFill>
                  <a:schemeClr val="tx1">
                    <a:lumMod val="85000"/>
                    <a:lumOff val="15000"/>
                  </a:schemeClr>
                </a:solidFill>
                <a:latin typeface="HGPｺﾞｼｯｸM" pitchFamily="50" charset="-128"/>
                <a:ea typeface="HGPｺﾞｼｯｸM" pitchFamily="50" charset="-128"/>
              </a:rPr>
              <a:t>（</a:t>
            </a:r>
            <a:r>
              <a:rPr lang="en-US" altLang="ja-JP" sz="945" b="1" dirty="0">
                <a:solidFill>
                  <a:schemeClr val="tx1">
                    <a:lumMod val="85000"/>
                    <a:lumOff val="15000"/>
                  </a:schemeClr>
                </a:solidFill>
                <a:latin typeface="HGPｺﾞｼｯｸM" pitchFamily="50" charset="-128"/>
                <a:ea typeface="HGPｺﾞｼｯｸM" pitchFamily="50" charset="-128"/>
              </a:rPr>
              <a:t>3421</a:t>
            </a:r>
            <a:r>
              <a:rPr lang="ja-JP" altLang="en-US" sz="945" b="1" dirty="0">
                <a:solidFill>
                  <a:schemeClr val="tx1">
                    <a:lumMod val="85000"/>
                    <a:lumOff val="15000"/>
                  </a:schemeClr>
                </a:solidFill>
                <a:latin typeface="HGPｺﾞｼｯｸM" pitchFamily="50" charset="-128"/>
                <a:ea typeface="HGPｺﾞｼｯｸM" pitchFamily="50" charset="-128"/>
              </a:rPr>
              <a:t>）</a:t>
            </a:r>
            <a:r>
              <a:rPr lang="en-US" altLang="ja-JP" sz="945" b="1" dirty="0">
                <a:solidFill>
                  <a:schemeClr val="tx1">
                    <a:lumMod val="85000"/>
                    <a:lumOff val="15000"/>
                  </a:schemeClr>
                </a:solidFill>
                <a:latin typeface="HGPｺﾞｼｯｸM" pitchFamily="50" charset="-128"/>
                <a:ea typeface="HGPｺﾞｼｯｸM" pitchFamily="50" charset="-128"/>
              </a:rPr>
              <a:t>4226</a:t>
            </a:r>
            <a:r>
              <a:rPr lang="ja-JP" altLang="en-US" sz="945" b="1" dirty="0">
                <a:solidFill>
                  <a:schemeClr val="tx1">
                    <a:lumMod val="85000"/>
                    <a:lumOff val="15000"/>
                  </a:schemeClr>
                </a:solidFill>
                <a:latin typeface="HGPｺﾞｼｯｸM" pitchFamily="50" charset="-128"/>
                <a:ea typeface="HGPｺﾞｼｯｸM" pitchFamily="50" charset="-128"/>
              </a:rPr>
              <a:t>　　</a:t>
            </a:r>
            <a:endParaRPr lang="en-US" altLang="ja-JP" sz="945" b="1" dirty="0">
              <a:solidFill>
                <a:schemeClr val="tx1">
                  <a:lumMod val="85000"/>
                  <a:lumOff val="15000"/>
                </a:schemeClr>
              </a:solidFill>
              <a:latin typeface="HGPｺﾞｼｯｸM" pitchFamily="50" charset="-128"/>
              <a:ea typeface="HGPｺﾞｼｯｸM" pitchFamily="50" charset="-128"/>
            </a:endParaRPr>
          </a:p>
          <a:p>
            <a:r>
              <a:rPr lang="en-US" altLang="ja-JP" sz="945" b="1" dirty="0">
                <a:solidFill>
                  <a:schemeClr val="tx1">
                    <a:lumMod val="85000"/>
                    <a:lumOff val="15000"/>
                  </a:schemeClr>
                </a:solidFill>
                <a:latin typeface="HGPｺﾞｼｯｸM" pitchFamily="50" charset="-128"/>
                <a:ea typeface="HGPｺﾞｼｯｸM" pitchFamily="50" charset="-128"/>
              </a:rPr>
              <a:t>URL</a:t>
            </a:r>
            <a:r>
              <a:rPr lang="ja-JP" altLang="en-US" sz="945" b="1" dirty="0">
                <a:solidFill>
                  <a:schemeClr val="tx1">
                    <a:lumMod val="85000"/>
                    <a:lumOff val="15000"/>
                  </a:schemeClr>
                </a:solidFill>
                <a:latin typeface="HGPｺﾞｼｯｸM" pitchFamily="50" charset="-128"/>
                <a:ea typeface="HGPｺﾞｼｯｸM" pitchFamily="50" charset="-128"/>
              </a:rPr>
              <a:t> </a:t>
            </a:r>
            <a:r>
              <a:rPr lang="en-US" altLang="ja-JP" sz="945" b="1" dirty="0">
                <a:solidFill>
                  <a:schemeClr val="tx1">
                    <a:lumMod val="85000"/>
                    <a:lumOff val="15000"/>
                  </a:schemeClr>
                </a:solidFill>
                <a:latin typeface="HGPｺﾞｼｯｸM" pitchFamily="50" charset="-128"/>
                <a:ea typeface="HGPｺﾞｼｯｸM" pitchFamily="50" charset="-128"/>
              </a:rPr>
              <a:t>http://www.setagaya.or.jp  </a:t>
            </a:r>
          </a:p>
          <a:p>
            <a:r>
              <a:rPr lang="en-US" altLang="ja-JP" sz="945" b="1" dirty="0">
                <a:solidFill>
                  <a:schemeClr val="tx1">
                    <a:lumMod val="85000"/>
                    <a:lumOff val="15000"/>
                  </a:schemeClr>
                </a:solidFill>
                <a:latin typeface="HGPｺﾞｼｯｸM" pitchFamily="50" charset="-128"/>
                <a:ea typeface="HGPｺﾞｼｯｸM" pitchFamily="50" charset="-128"/>
              </a:rPr>
              <a:t>mail info@setagaya.or.jp</a:t>
            </a:r>
            <a:endParaRPr lang="ja-JP" altLang="en-US" sz="945" b="1" dirty="0">
              <a:solidFill>
                <a:schemeClr val="tx1">
                  <a:lumMod val="85000"/>
                  <a:lumOff val="15000"/>
                </a:schemeClr>
              </a:solidFill>
              <a:latin typeface="HGPｺﾞｼｯｸM" pitchFamily="50" charset="-128"/>
              <a:ea typeface="HGPｺﾞｼｯｸM" pitchFamily="50" charset="-128"/>
            </a:endParaRPr>
          </a:p>
        </p:txBody>
      </p:sp>
      <p:sp>
        <p:nvSpPr>
          <p:cNvPr id="31" name="正方形/長方形 30"/>
          <p:cNvSpPr/>
          <p:nvPr/>
        </p:nvSpPr>
        <p:spPr>
          <a:xfrm>
            <a:off x="5903812" y="2302949"/>
            <a:ext cx="1432276" cy="528606"/>
          </a:xfrm>
          <a:prstGeom prst="rect">
            <a:avLst/>
          </a:prstGeom>
        </p:spPr>
        <p:txBody>
          <a:bodyPr wrap="square">
            <a:spAutoFit/>
          </a:bodyPr>
          <a:lstStyle/>
          <a:p>
            <a:r>
              <a:rPr lang="ja-JP" altLang="en-US" sz="945" b="1" dirty="0">
                <a:solidFill>
                  <a:schemeClr val="tx1">
                    <a:lumMod val="85000"/>
                    <a:lumOff val="15000"/>
                  </a:schemeClr>
                </a:solidFill>
                <a:latin typeface="HGPｺﾞｼｯｸM" pitchFamily="50" charset="-128"/>
                <a:ea typeface="HGPｺﾞｼｯｸM" pitchFamily="50" charset="-128"/>
              </a:rPr>
              <a:t>法人以外の個人事業主の方にもご加入いただけます。</a:t>
            </a:r>
          </a:p>
        </p:txBody>
      </p:sp>
      <p:pic>
        <p:nvPicPr>
          <p:cNvPr id="40" name="図 3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89922" y="9014486"/>
            <a:ext cx="2106567" cy="1486849"/>
          </a:xfrm>
          <a:prstGeom prst="rect">
            <a:avLst/>
          </a:prstGeom>
          <a:ln>
            <a:solidFill>
              <a:schemeClr val="tx2">
                <a:lumMod val="40000"/>
                <a:lumOff val="60000"/>
              </a:schemeClr>
            </a:solidFill>
          </a:ln>
        </p:spPr>
      </p:pic>
      <p:grpSp>
        <p:nvGrpSpPr>
          <p:cNvPr id="21" name="グループ化 20"/>
          <p:cNvGrpSpPr/>
          <p:nvPr/>
        </p:nvGrpSpPr>
        <p:grpSpPr>
          <a:xfrm>
            <a:off x="181057" y="4690348"/>
            <a:ext cx="2654894" cy="1480214"/>
            <a:chOff x="220364" y="4883469"/>
            <a:chExt cx="2730716" cy="1522488"/>
          </a:xfrm>
        </p:grpSpPr>
        <p:sp>
          <p:nvSpPr>
            <p:cNvPr id="33" name="テキスト ボックス 32"/>
            <p:cNvSpPr txBox="1"/>
            <p:nvPr/>
          </p:nvSpPr>
          <p:spPr>
            <a:xfrm>
              <a:off x="254553" y="5202806"/>
              <a:ext cx="2676367" cy="1203151"/>
            </a:xfrm>
            <a:prstGeom prst="rect">
              <a:avLst/>
            </a:prstGeom>
            <a:noFill/>
          </p:spPr>
          <p:txBody>
            <a:bodyPr wrap="square" rtlCol="0">
              <a:spAutoFit/>
            </a:bodyPr>
            <a:lstStyle/>
            <a:p>
              <a:r>
                <a:rPr lang="en-US" altLang="ja-JP" sz="778"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1. </a:t>
              </a:r>
              <a:r>
                <a:rPr lang="ja-JP" altLang="en-US" sz="778" b="1" dirty="0">
                  <a:latin typeface="HGPｺﾞｼｯｸM" pitchFamily="50" charset="-128"/>
                  <a:ea typeface="HGPｺﾞｼｯｸM" pitchFamily="50" charset="-128"/>
                  <a:cs typeface="メイリオ" panose="020B0604030504040204" pitchFamily="50" charset="-128"/>
                </a:rPr>
                <a:t>合資会社、合名会社、医療法人、学校法人、宗教法人、　　</a:t>
              </a:r>
              <a:endParaRPr lang="en-US" altLang="ja-JP" sz="778" b="1" dirty="0">
                <a:latin typeface="HGPｺﾞｼｯｸM" pitchFamily="50" charset="-128"/>
                <a:ea typeface="HGPｺﾞｼｯｸM" pitchFamily="50" charset="-128"/>
                <a:cs typeface="メイリオ" panose="020B0604030504040204" pitchFamily="50" charset="-128"/>
              </a:endParaRPr>
            </a:p>
            <a:p>
              <a:r>
                <a:rPr lang="ja-JP" altLang="en-US" sz="778" b="1" dirty="0">
                  <a:latin typeface="HGPｺﾞｼｯｸM" pitchFamily="50" charset="-128"/>
                  <a:ea typeface="HGPｺﾞｼｯｸM" pitchFamily="50" charset="-128"/>
                  <a:cs typeface="メイリオ" panose="020B0604030504040204" pitchFamily="50" charset="-128"/>
                </a:rPr>
                <a:t>　  ＮＰＯ法人、公益法人、社会福祉法人については、年額</a:t>
              </a:r>
              <a:endParaRPr lang="en-US" altLang="ja-JP" sz="778" b="1" dirty="0">
                <a:latin typeface="HGPｺﾞｼｯｸM" pitchFamily="50" charset="-128"/>
                <a:ea typeface="HGPｺﾞｼｯｸM" pitchFamily="50" charset="-128"/>
                <a:cs typeface="メイリオ" panose="020B0604030504040204" pitchFamily="50" charset="-128"/>
              </a:endParaRPr>
            </a:p>
            <a:p>
              <a:r>
                <a:rPr lang="ja-JP" altLang="en-US" sz="778" b="1" dirty="0">
                  <a:latin typeface="HGPｺﾞｼｯｸM" pitchFamily="50" charset="-128"/>
                  <a:ea typeface="HGPｺﾞｼｯｸM" pitchFamily="50" charset="-128"/>
                  <a:cs typeface="メイリオ" panose="020B0604030504040204" pitchFamily="50" charset="-128"/>
                </a:rPr>
                <a:t>　  </a:t>
              </a:r>
              <a:r>
                <a:rPr lang="en-US" altLang="ja-JP" sz="778" b="1" dirty="0">
                  <a:latin typeface="HGPｺﾞｼｯｸM" pitchFamily="50" charset="-128"/>
                  <a:ea typeface="HGPｺﾞｼｯｸM" pitchFamily="50" charset="-128"/>
                  <a:cs typeface="メイリオ" panose="020B0604030504040204" pitchFamily="50" charset="-128"/>
                </a:rPr>
                <a:t>9,600</a:t>
              </a:r>
              <a:r>
                <a:rPr lang="ja-JP" altLang="en-US" sz="778" b="1" dirty="0">
                  <a:latin typeface="HGPｺﾞｼｯｸM" pitchFamily="50" charset="-128"/>
                  <a:ea typeface="HGPｺﾞｼｯｸM" pitchFamily="50" charset="-128"/>
                  <a:cs typeface="メイリオ" panose="020B0604030504040204" pitchFamily="50" charset="-128"/>
                </a:rPr>
                <a:t>円（月額</a:t>
              </a:r>
              <a:r>
                <a:rPr lang="en-US" altLang="ja-JP" sz="778" b="1" dirty="0">
                  <a:latin typeface="HGPｺﾞｼｯｸM" pitchFamily="50" charset="-128"/>
                  <a:ea typeface="HGPｺﾞｼｯｸM" pitchFamily="50" charset="-128"/>
                  <a:cs typeface="メイリオ" panose="020B0604030504040204" pitchFamily="50" charset="-128"/>
                </a:rPr>
                <a:t>800</a:t>
              </a:r>
              <a:r>
                <a:rPr lang="ja-JP" altLang="en-US" sz="778" b="1" dirty="0">
                  <a:latin typeface="HGPｺﾞｼｯｸM" pitchFamily="50" charset="-128"/>
                  <a:ea typeface="HGPｺﾞｼｯｸM" pitchFamily="50" charset="-128"/>
                  <a:cs typeface="メイリオ" panose="020B0604030504040204" pitchFamily="50" charset="-128"/>
                </a:rPr>
                <a:t>円）とする。</a:t>
              </a:r>
              <a:endParaRPr lang="en-US" altLang="ja-JP" sz="778" b="1" dirty="0">
                <a:latin typeface="HGPｺﾞｼｯｸM" pitchFamily="50" charset="-128"/>
                <a:ea typeface="HGPｺﾞｼｯｸM" pitchFamily="50" charset="-128"/>
                <a:cs typeface="メイリオ" panose="020B0604030504040204" pitchFamily="50" charset="-128"/>
              </a:endParaRPr>
            </a:p>
            <a:p>
              <a:r>
                <a:rPr lang="en-US" altLang="ja-JP" sz="778" b="1" dirty="0">
                  <a:latin typeface="HGPｺﾞｼｯｸM" pitchFamily="50" charset="-128"/>
                  <a:ea typeface="HGPｺﾞｼｯｸM" pitchFamily="50" charset="-128"/>
                  <a:cs typeface="メイリオ" panose="020B0604030504040204" pitchFamily="50" charset="-128"/>
                </a:rPr>
                <a:t>2. </a:t>
              </a:r>
              <a:r>
                <a:rPr lang="ja-JP" altLang="en-US" sz="778" b="1" dirty="0">
                  <a:latin typeface="HGPｺﾞｼｯｸM" pitchFamily="50" charset="-128"/>
                  <a:ea typeface="HGPｺﾞｼｯｸM" pitchFamily="50" charset="-128"/>
                  <a:cs typeface="メイリオ" panose="020B0604030504040204" pitchFamily="50" charset="-128"/>
                </a:rPr>
                <a:t>管内に事業所を有する法人の支社・支店・営業所等に</a:t>
              </a:r>
              <a:endParaRPr lang="en-US" altLang="ja-JP" sz="778" b="1" dirty="0">
                <a:latin typeface="HGPｺﾞｼｯｸM" pitchFamily="50" charset="-128"/>
                <a:ea typeface="HGPｺﾞｼｯｸM" pitchFamily="50" charset="-128"/>
                <a:cs typeface="メイリオ" panose="020B0604030504040204" pitchFamily="50" charset="-128"/>
              </a:endParaRPr>
            </a:p>
            <a:p>
              <a:r>
                <a:rPr lang="ja-JP" altLang="en-US" sz="778" b="1" dirty="0">
                  <a:latin typeface="HGPｺﾞｼｯｸM" pitchFamily="50" charset="-128"/>
                  <a:ea typeface="HGPｺﾞｼｯｸM" pitchFamily="50" charset="-128"/>
                  <a:cs typeface="メイリオ" panose="020B0604030504040204" pitchFamily="50" charset="-128"/>
                </a:rPr>
                <a:t>　　ついては資本金に関係なく一律年額</a:t>
              </a:r>
              <a:r>
                <a:rPr lang="en-US" altLang="ja-JP" sz="778" b="1" dirty="0">
                  <a:latin typeface="HGPｺﾞｼｯｸM" pitchFamily="50" charset="-128"/>
                  <a:ea typeface="HGPｺﾞｼｯｸM" pitchFamily="50" charset="-128"/>
                  <a:cs typeface="メイリオ" panose="020B0604030504040204" pitchFamily="50" charset="-128"/>
                </a:rPr>
                <a:t>9,600</a:t>
              </a:r>
              <a:r>
                <a:rPr lang="ja-JP" altLang="en-US" sz="778" b="1" dirty="0">
                  <a:latin typeface="HGPｺﾞｼｯｸM" pitchFamily="50" charset="-128"/>
                  <a:ea typeface="HGPｺﾞｼｯｸM" pitchFamily="50" charset="-128"/>
                  <a:cs typeface="メイリオ" panose="020B0604030504040204" pitchFamily="50" charset="-128"/>
                </a:rPr>
                <a:t>円（月額</a:t>
              </a:r>
              <a:r>
                <a:rPr lang="en-US" altLang="ja-JP" sz="778" b="1" dirty="0">
                  <a:latin typeface="HGPｺﾞｼｯｸM" pitchFamily="50" charset="-128"/>
                  <a:ea typeface="HGPｺﾞｼｯｸM" pitchFamily="50" charset="-128"/>
                  <a:cs typeface="メイリオ" panose="020B0604030504040204" pitchFamily="50" charset="-128"/>
                </a:rPr>
                <a:t>800</a:t>
              </a:r>
            </a:p>
            <a:p>
              <a:r>
                <a:rPr lang="ja-JP" altLang="en-US" sz="778" b="1" dirty="0">
                  <a:latin typeface="HGPｺﾞｼｯｸM" pitchFamily="50" charset="-128"/>
                  <a:ea typeface="HGPｺﾞｼｯｸM" pitchFamily="50" charset="-128"/>
                  <a:cs typeface="メイリオ" panose="020B0604030504040204" pitchFamily="50" charset="-128"/>
                </a:rPr>
                <a:t>　　円）とする。</a:t>
              </a:r>
              <a:endParaRPr lang="en-US" altLang="ja-JP" sz="778" b="1" dirty="0">
                <a:latin typeface="HGPｺﾞｼｯｸM" pitchFamily="50" charset="-128"/>
                <a:ea typeface="HGPｺﾞｼｯｸM" pitchFamily="50" charset="-128"/>
                <a:cs typeface="メイリオ" panose="020B0604030504040204" pitchFamily="50" charset="-128"/>
              </a:endParaRPr>
            </a:p>
            <a:p>
              <a:r>
                <a:rPr lang="en-US" altLang="ja-JP" sz="778" b="1" dirty="0">
                  <a:latin typeface="HGPｺﾞｼｯｸM" pitchFamily="50" charset="-128"/>
                  <a:ea typeface="HGPｺﾞｼｯｸM" pitchFamily="50" charset="-128"/>
                  <a:cs typeface="メイリオ" panose="020B0604030504040204" pitchFamily="50" charset="-128"/>
                </a:rPr>
                <a:t>3. </a:t>
              </a:r>
              <a:r>
                <a:rPr lang="ja-JP" altLang="en-US" sz="778" b="1" dirty="0">
                  <a:latin typeface="HGPｺﾞｼｯｸM" pitchFamily="50" charset="-128"/>
                  <a:ea typeface="HGPｺﾞｼｯｸM" pitchFamily="50" charset="-128"/>
                  <a:cs typeface="メイリオ" panose="020B0604030504040204" pitchFamily="50" charset="-128"/>
                </a:rPr>
                <a:t>同族関係にある法人については年額</a:t>
              </a:r>
              <a:r>
                <a:rPr lang="en-US" altLang="ja-JP" sz="778" b="1" dirty="0">
                  <a:latin typeface="HGPｺﾞｼｯｸM" pitchFamily="50" charset="-128"/>
                  <a:ea typeface="HGPｺﾞｼｯｸM" pitchFamily="50" charset="-128"/>
                  <a:cs typeface="メイリオ" panose="020B0604030504040204" pitchFamily="50" charset="-128"/>
                </a:rPr>
                <a:t>4,800</a:t>
              </a:r>
              <a:r>
                <a:rPr lang="ja-JP" altLang="en-US" sz="778" b="1" dirty="0">
                  <a:latin typeface="HGPｺﾞｼｯｸM" pitchFamily="50" charset="-128"/>
                  <a:ea typeface="HGPｺﾞｼｯｸM" pitchFamily="50" charset="-128"/>
                  <a:cs typeface="メイリオ" panose="020B0604030504040204" pitchFamily="50" charset="-128"/>
                </a:rPr>
                <a:t>円（月額</a:t>
              </a:r>
              <a:r>
                <a:rPr lang="en-US" altLang="ja-JP" sz="778" b="1" dirty="0">
                  <a:latin typeface="HGPｺﾞｼｯｸM" pitchFamily="50" charset="-128"/>
                  <a:ea typeface="HGPｺﾞｼｯｸM" pitchFamily="50" charset="-128"/>
                  <a:cs typeface="メイリオ" panose="020B0604030504040204" pitchFamily="50" charset="-128"/>
                </a:rPr>
                <a:t>400</a:t>
              </a:r>
            </a:p>
            <a:p>
              <a:r>
                <a:rPr lang="en-US" altLang="ja-JP" sz="778" b="1" dirty="0">
                  <a:latin typeface="HGPｺﾞｼｯｸM" pitchFamily="50" charset="-128"/>
                  <a:ea typeface="HGPｺﾞｼｯｸM" pitchFamily="50" charset="-128"/>
                  <a:cs typeface="メイリオ" panose="020B0604030504040204" pitchFamily="50" charset="-128"/>
                </a:rPr>
                <a:t>    </a:t>
              </a:r>
              <a:r>
                <a:rPr lang="ja-JP" altLang="en-US" sz="778" b="1" dirty="0">
                  <a:latin typeface="HGPｺﾞｼｯｸM" pitchFamily="50" charset="-128"/>
                  <a:ea typeface="HGPｺﾞｼｯｸM" pitchFamily="50" charset="-128"/>
                  <a:cs typeface="メイリオ" panose="020B0604030504040204" pitchFamily="50" charset="-128"/>
                </a:rPr>
                <a:t>円）、同一代表者の別法人については会費免除とする。</a:t>
              </a:r>
              <a:endParaRPr lang="en-US" altLang="ja-JP" sz="778" b="1" dirty="0">
                <a:latin typeface="HGPｺﾞｼｯｸM" pitchFamily="50" charset="-128"/>
                <a:ea typeface="HGPｺﾞｼｯｸM" pitchFamily="50" charset="-128"/>
              </a:endParaRPr>
            </a:p>
            <a:p>
              <a:r>
                <a:rPr lang="ja-JP" altLang="en-US" sz="778" b="1" dirty="0">
                  <a:latin typeface="HGPｺﾞｼｯｸM" pitchFamily="50" charset="-128"/>
                  <a:ea typeface="HGPｺﾞｼｯｸM" pitchFamily="50" charset="-128"/>
                </a:rPr>
                <a:t>   （</a:t>
              </a:r>
              <a:r>
                <a:rPr lang="en-US" altLang="ja-JP" sz="778" b="1" dirty="0">
                  <a:latin typeface="HGPｺﾞｼｯｸM" pitchFamily="50" charset="-128"/>
                  <a:ea typeface="HGPｺﾞｼｯｸM" pitchFamily="50" charset="-128"/>
                </a:rPr>
                <a:t>2011</a:t>
              </a:r>
              <a:r>
                <a:rPr lang="ja-JP" altLang="en-US" sz="778" b="1" dirty="0">
                  <a:latin typeface="HGPｺﾞｼｯｸM" pitchFamily="50" charset="-128"/>
                  <a:ea typeface="HGPｺﾞｼｯｸM" pitchFamily="50" charset="-128"/>
                </a:rPr>
                <a:t>年</a:t>
              </a:r>
              <a:r>
                <a:rPr lang="en-US" altLang="ja-JP" sz="778" b="1" dirty="0">
                  <a:latin typeface="HGPｺﾞｼｯｸM" pitchFamily="50" charset="-128"/>
                  <a:ea typeface="HGPｺﾞｼｯｸM" pitchFamily="50" charset="-128"/>
                </a:rPr>
                <a:t>4</a:t>
              </a:r>
              <a:r>
                <a:rPr lang="ja-JP" altLang="en-US" sz="778" b="1" dirty="0">
                  <a:latin typeface="HGPｺﾞｼｯｸM" pitchFamily="50" charset="-128"/>
                  <a:ea typeface="HGPｺﾞｼｯｸM" pitchFamily="50" charset="-128"/>
                </a:rPr>
                <a:t>月</a:t>
              </a:r>
              <a:r>
                <a:rPr lang="en-US" altLang="ja-JP" sz="778" b="1" dirty="0">
                  <a:latin typeface="HGPｺﾞｼｯｸM" pitchFamily="50" charset="-128"/>
                  <a:ea typeface="HGPｺﾞｼｯｸM" pitchFamily="50" charset="-128"/>
                </a:rPr>
                <a:t>1</a:t>
              </a:r>
              <a:r>
                <a:rPr lang="ja-JP" altLang="en-US" sz="778" b="1" dirty="0">
                  <a:latin typeface="HGPｺﾞｼｯｸM" pitchFamily="50" charset="-128"/>
                  <a:ea typeface="HGPｺﾞｼｯｸM" pitchFamily="50" charset="-128"/>
                </a:rPr>
                <a:t>日より適用）</a:t>
              </a:r>
              <a:r>
                <a:rPr lang="en-US" altLang="ja-JP" sz="778" b="1" dirty="0">
                  <a:latin typeface="HGPｺﾞｼｯｸM" pitchFamily="50" charset="-128"/>
                  <a:ea typeface="HGPｺﾞｼｯｸM" pitchFamily="50" charset="-128"/>
                  <a:cs typeface="メイリオ" panose="020B0604030504040204" pitchFamily="50" charset="-128"/>
                </a:rPr>
                <a:t>                     </a:t>
              </a:r>
            </a:p>
          </p:txBody>
        </p:sp>
        <p:sp>
          <p:nvSpPr>
            <p:cNvPr id="5" name="正方形/長方形 4"/>
            <p:cNvSpPr/>
            <p:nvPr/>
          </p:nvSpPr>
          <p:spPr>
            <a:xfrm>
              <a:off x="220364" y="4883469"/>
              <a:ext cx="2730716" cy="348223"/>
            </a:xfrm>
            <a:prstGeom prst="rect">
              <a:avLst/>
            </a:prstGeom>
          </p:spPr>
          <p:txBody>
            <a:bodyPr wrap="square">
              <a:spAutoFit/>
            </a:bodyPr>
            <a:lstStyle/>
            <a:p>
              <a:r>
                <a:rPr lang="ja-JP" altLang="en-US" sz="1600" b="1" u="sng" dirty="0">
                  <a:solidFill>
                    <a:srgbClr val="005BAC"/>
                  </a:solidFill>
                  <a:latin typeface="HGPｺﾞｼｯｸM" pitchFamily="50" charset="-128"/>
                  <a:ea typeface="HGPｺﾞｼｯｸM" pitchFamily="50" charset="-128"/>
                </a:rPr>
                <a:t>会費（正会員）月額</a:t>
              </a:r>
              <a:r>
                <a:rPr lang="en-US" altLang="ja-JP" sz="1600" b="1" u="sng" dirty="0">
                  <a:solidFill>
                    <a:srgbClr val="005BAC"/>
                  </a:solidFill>
                  <a:latin typeface="HGPｺﾞｼｯｸM" pitchFamily="50" charset="-128"/>
                  <a:ea typeface="HGPｺﾞｼｯｸM" pitchFamily="50" charset="-128"/>
                </a:rPr>
                <a:t>800</a:t>
              </a:r>
              <a:r>
                <a:rPr lang="ja-JP" altLang="en-US" sz="1600" b="1" u="sng" dirty="0">
                  <a:solidFill>
                    <a:srgbClr val="005BAC"/>
                  </a:solidFill>
                  <a:latin typeface="HGPｺﾞｼｯｸM" pitchFamily="50" charset="-128"/>
                  <a:ea typeface="HGPｺﾞｼｯｸM" pitchFamily="50" charset="-128"/>
                </a:rPr>
                <a:t>円～</a:t>
              </a:r>
              <a:endParaRPr lang="en-US" altLang="ja-JP" sz="1600" b="1" u="sng" dirty="0">
                <a:solidFill>
                  <a:srgbClr val="005BAC"/>
                </a:solidFill>
                <a:latin typeface="HGPｺﾞｼｯｸM" pitchFamily="50" charset="-128"/>
                <a:ea typeface="HGPｺﾞｼｯｸM" pitchFamily="50" charset="-128"/>
              </a:endParaRPr>
            </a:p>
          </p:txBody>
        </p:sp>
      </p:grpSp>
      <p:grpSp>
        <p:nvGrpSpPr>
          <p:cNvPr id="6" name="グループ化 5"/>
          <p:cNvGrpSpPr/>
          <p:nvPr/>
        </p:nvGrpSpPr>
        <p:grpSpPr>
          <a:xfrm>
            <a:off x="173850" y="6423631"/>
            <a:ext cx="1994114" cy="980520"/>
            <a:chOff x="118391" y="6482598"/>
            <a:chExt cx="2051065" cy="1008525"/>
          </a:xfrm>
        </p:grpSpPr>
        <p:sp>
          <p:nvSpPr>
            <p:cNvPr id="44" name="正方形/長方形 43"/>
            <p:cNvSpPr/>
            <p:nvPr/>
          </p:nvSpPr>
          <p:spPr>
            <a:xfrm>
              <a:off x="118391" y="6482598"/>
              <a:ext cx="1897681" cy="52281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bg1"/>
                  </a:solidFill>
                  <a:latin typeface="小塚明朝 Pro H" panose="02020A00000000000000" pitchFamily="18" charset="-128"/>
                  <a:ea typeface="小塚明朝 Pro H" panose="02020A00000000000000" pitchFamily="18" charset="-128"/>
                  <a:cs typeface="メイリオ" panose="020B0604030504040204" pitchFamily="50" charset="-128"/>
                </a:rPr>
                <a:t>　青年部会</a:t>
              </a:r>
              <a:endParaRPr lang="en-US" altLang="ja-JP" sz="2000" b="1" dirty="0">
                <a:solidFill>
                  <a:schemeClr val="bg1"/>
                </a:solidFill>
                <a:latin typeface="小塚明朝 Pro H" panose="02020A00000000000000" pitchFamily="18" charset="-128"/>
                <a:ea typeface="小塚明朝 Pro H" panose="02020A00000000000000" pitchFamily="18" charset="-128"/>
                <a:cs typeface="メイリオ" panose="020B0604030504040204" pitchFamily="50" charset="-128"/>
              </a:endParaRPr>
            </a:p>
          </p:txBody>
        </p:sp>
        <p:sp>
          <p:nvSpPr>
            <p:cNvPr id="34" name="テキスト ボックス 33"/>
            <p:cNvSpPr txBox="1"/>
            <p:nvPr/>
          </p:nvSpPr>
          <p:spPr>
            <a:xfrm>
              <a:off x="195200" y="7047929"/>
              <a:ext cx="1974256" cy="443194"/>
            </a:xfrm>
            <a:prstGeom prst="rect">
              <a:avLst/>
            </a:prstGeom>
            <a:noFill/>
            <a:ln>
              <a:noFill/>
            </a:ln>
          </p:spPr>
          <p:txBody>
            <a:bodyPr wrap="square" rtlCol="0">
              <a:spAutoFit/>
            </a:bodyPr>
            <a:lstStyle/>
            <a:p>
              <a:r>
                <a:rPr lang="ja-JP" altLang="en-US" sz="1100" dirty="0">
                  <a:solidFill>
                    <a:schemeClr val="tx1">
                      <a:lumMod val="85000"/>
                      <a:lumOff val="15000"/>
                    </a:schemeClr>
                  </a:solidFill>
                  <a:latin typeface="HGPｺﾞｼｯｸM" pitchFamily="50" charset="-128"/>
                  <a:ea typeface="HGPｺﾞｼｯｸM" pitchFamily="50" charset="-128"/>
                </a:rPr>
                <a:t>若手経営者ならびに次代の</a:t>
              </a:r>
              <a:endParaRPr lang="en-US" altLang="ja-JP" sz="1100" dirty="0">
                <a:solidFill>
                  <a:schemeClr val="tx1">
                    <a:lumMod val="85000"/>
                    <a:lumOff val="15000"/>
                  </a:schemeClr>
                </a:solidFill>
                <a:latin typeface="HGPｺﾞｼｯｸM" pitchFamily="50" charset="-128"/>
                <a:ea typeface="HGPｺﾞｼｯｸM" pitchFamily="50" charset="-128"/>
              </a:endParaRPr>
            </a:p>
            <a:p>
              <a:r>
                <a:rPr lang="ja-JP" altLang="en-US" sz="1100" dirty="0">
                  <a:solidFill>
                    <a:schemeClr val="tx1">
                      <a:lumMod val="85000"/>
                      <a:lumOff val="15000"/>
                    </a:schemeClr>
                  </a:solidFill>
                  <a:latin typeface="HGPｺﾞｼｯｸM" pitchFamily="50" charset="-128"/>
                  <a:ea typeface="HGPｺﾞｼｯｸM" pitchFamily="50" charset="-128"/>
                </a:rPr>
                <a:t>経営を目指す</a:t>
              </a:r>
              <a:r>
                <a:rPr lang="en-US" altLang="ja-JP" sz="1100" dirty="0">
                  <a:solidFill>
                    <a:schemeClr val="tx1">
                      <a:lumMod val="85000"/>
                      <a:lumOff val="15000"/>
                    </a:schemeClr>
                  </a:solidFill>
                  <a:latin typeface="HGPｺﾞｼｯｸM" pitchFamily="50" charset="-128"/>
                  <a:ea typeface="HGPｺﾞｼｯｸM" pitchFamily="50" charset="-128"/>
                </a:rPr>
                <a:t>50</a:t>
              </a:r>
              <a:r>
                <a:rPr lang="ja-JP" altLang="en-US" sz="1100" dirty="0">
                  <a:solidFill>
                    <a:schemeClr val="tx1">
                      <a:lumMod val="85000"/>
                      <a:lumOff val="15000"/>
                    </a:schemeClr>
                  </a:solidFill>
                  <a:latin typeface="HGPｺﾞｼｯｸM" pitchFamily="50" charset="-128"/>
                  <a:ea typeface="HGPｺﾞｼｯｸM" pitchFamily="50" charset="-128"/>
                </a:rPr>
                <a:t>歳以下の</a:t>
              </a:r>
            </a:p>
          </p:txBody>
        </p:sp>
      </p:grpSp>
      <p:sp>
        <p:nvSpPr>
          <p:cNvPr id="45" name="正方形/長方形 44"/>
          <p:cNvSpPr/>
          <p:nvPr/>
        </p:nvSpPr>
        <p:spPr>
          <a:xfrm>
            <a:off x="3075445" y="6426369"/>
            <a:ext cx="1763097" cy="527274"/>
          </a:xfrm>
          <a:prstGeom prst="rect">
            <a:avLst/>
          </a:prstGeom>
          <a:solidFill>
            <a:srgbClr val="F19D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bg1"/>
                </a:solidFill>
                <a:latin typeface="小塚明朝 Pro H" panose="02020A00000000000000" pitchFamily="18" charset="-128"/>
                <a:ea typeface="小塚明朝 Pro H" panose="02020A00000000000000" pitchFamily="18" charset="-128"/>
                <a:cs typeface="メイリオ" panose="020B0604030504040204" pitchFamily="50" charset="-128"/>
              </a:rPr>
              <a:t>　女性部会</a:t>
            </a:r>
            <a:endParaRPr lang="en-US" altLang="ja-JP" sz="2000" b="1" dirty="0">
              <a:solidFill>
                <a:schemeClr val="bg1"/>
              </a:solidFill>
              <a:latin typeface="小塚明朝 Pro H" panose="02020A00000000000000" pitchFamily="18" charset="-128"/>
              <a:ea typeface="小塚明朝 Pro H" panose="02020A00000000000000" pitchFamily="18" charset="-128"/>
              <a:cs typeface="メイリオ" panose="020B0604030504040204" pitchFamily="50" charset="-128"/>
            </a:endParaRPr>
          </a:p>
        </p:txBody>
      </p:sp>
      <p:sp>
        <p:nvSpPr>
          <p:cNvPr id="35" name="テキスト ボックス 34"/>
          <p:cNvSpPr txBox="1"/>
          <p:nvPr/>
        </p:nvSpPr>
        <p:spPr>
          <a:xfrm>
            <a:off x="3060395" y="6968048"/>
            <a:ext cx="1828249" cy="430887"/>
          </a:xfrm>
          <a:prstGeom prst="rect">
            <a:avLst/>
          </a:prstGeom>
          <a:noFill/>
          <a:ln>
            <a:noFill/>
          </a:ln>
        </p:spPr>
        <p:txBody>
          <a:bodyPr wrap="square" rtlCol="0">
            <a:spAutoFit/>
          </a:bodyPr>
          <a:lstStyle/>
          <a:p>
            <a:r>
              <a:rPr lang="ja-JP" altLang="en-US" sz="1100" dirty="0">
                <a:solidFill>
                  <a:schemeClr val="tx1">
                    <a:lumMod val="85000"/>
                    <a:lumOff val="15000"/>
                  </a:schemeClr>
                </a:solidFill>
                <a:latin typeface="HGPｺﾞｼｯｸM" pitchFamily="50" charset="-128"/>
                <a:ea typeface="HGPｺﾞｼｯｸM" pitchFamily="50" charset="-128"/>
              </a:rPr>
              <a:t>法人会では、女性経営者、経営者夫人を中心とした</a:t>
            </a:r>
            <a:endParaRPr lang="en-US" altLang="ja-JP" sz="1100" dirty="0">
              <a:solidFill>
                <a:schemeClr val="tx1">
                  <a:lumMod val="85000"/>
                  <a:lumOff val="15000"/>
                </a:schemeClr>
              </a:solidFill>
              <a:latin typeface="HGPｺﾞｼｯｸM" pitchFamily="50" charset="-128"/>
              <a:ea typeface="HGPｺﾞｼｯｸM" pitchFamily="50" charset="-128"/>
            </a:endParaRPr>
          </a:p>
        </p:txBody>
      </p:sp>
      <p:sp>
        <p:nvSpPr>
          <p:cNvPr id="36" name="正方形/長方形 35"/>
          <p:cNvSpPr/>
          <p:nvPr/>
        </p:nvSpPr>
        <p:spPr>
          <a:xfrm>
            <a:off x="5829266" y="6425369"/>
            <a:ext cx="794470" cy="526378"/>
          </a:xfrm>
          <a:prstGeom prst="rect">
            <a:avLst/>
          </a:prstGeom>
          <a:solidFill>
            <a:srgbClr val="F29A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小塚明朝 Pro H" panose="02020A00000000000000" pitchFamily="18" charset="-128"/>
                <a:ea typeface="小塚明朝 Pro H" panose="02020A00000000000000" pitchFamily="18" charset="-128"/>
                <a:cs typeface="メイリオ" panose="020B0604030504040204" pitchFamily="50" charset="-128"/>
              </a:rPr>
              <a:t>同好会</a:t>
            </a:r>
            <a:endParaRPr lang="en-US" altLang="ja-JP" sz="1600" b="1" dirty="0">
              <a:solidFill>
                <a:schemeClr val="bg1"/>
              </a:solidFill>
              <a:latin typeface="小塚明朝 Pro H" panose="02020A00000000000000" pitchFamily="18" charset="-128"/>
              <a:ea typeface="小塚明朝 Pro H" panose="02020A00000000000000" pitchFamily="18" charset="-128"/>
              <a:cs typeface="メイリオ" panose="020B0604030504040204" pitchFamily="50" charset="-128"/>
            </a:endParaRPr>
          </a:p>
        </p:txBody>
      </p:sp>
      <p:sp>
        <p:nvSpPr>
          <p:cNvPr id="11" name="テキスト ボックス 10"/>
          <p:cNvSpPr txBox="1"/>
          <p:nvPr/>
        </p:nvSpPr>
        <p:spPr>
          <a:xfrm>
            <a:off x="218912" y="6141178"/>
            <a:ext cx="7493163" cy="301749"/>
          </a:xfrm>
          <a:prstGeom prst="rect">
            <a:avLst/>
          </a:prstGeom>
          <a:noFill/>
        </p:spPr>
        <p:txBody>
          <a:bodyPr wrap="square" rtlCol="0">
            <a:spAutoFit/>
          </a:bodyPr>
          <a:lstStyle/>
          <a:p>
            <a:r>
              <a:rPr lang="ja-JP" altLang="en-US" sz="1361" b="1" dirty="0">
                <a:solidFill>
                  <a:srgbClr val="005BAC"/>
                </a:solidFill>
                <a:latin typeface="HGPｺﾞｼｯｸM" pitchFamily="50" charset="-128"/>
                <a:ea typeface="HGPｺﾞｼｯｸM" pitchFamily="50" charset="-128"/>
              </a:rPr>
              <a:t>法人会にご加入いただくと部会や同好会などへのご参加も可能。交流の場がさらに広がります。</a:t>
            </a:r>
          </a:p>
        </p:txBody>
      </p:sp>
      <p:sp>
        <p:nvSpPr>
          <p:cNvPr id="8" name="正方形/長方形 7"/>
          <p:cNvSpPr/>
          <p:nvPr/>
        </p:nvSpPr>
        <p:spPr>
          <a:xfrm>
            <a:off x="131576" y="3330969"/>
            <a:ext cx="7245980" cy="1277273"/>
          </a:xfrm>
          <a:prstGeom prst="rect">
            <a:avLst/>
          </a:prstGeom>
        </p:spPr>
        <p:txBody>
          <a:bodyPr wrap="square">
            <a:spAutoFit/>
          </a:bodyPr>
          <a:lstStyle/>
          <a:p>
            <a:r>
              <a:rPr lang="ja-JP" altLang="en-US" sz="1100" b="1" dirty="0">
                <a:solidFill>
                  <a:schemeClr val="tx1">
                    <a:lumMod val="85000"/>
                    <a:lumOff val="15000"/>
                  </a:schemeClr>
                </a:solidFill>
                <a:latin typeface="HGPｺﾞｼｯｸM" pitchFamily="50" charset="-128"/>
                <a:ea typeface="HGPｺﾞｼｯｸM" pitchFamily="50" charset="-128"/>
              </a:rPr>
              <a:t>（１）　</a:t>
            </a:r>
            <a:r>
              <a:rPr lang="ja-JP" altLang="en-US" sz="200" b="1" dirty="0">
                <a:solidFill>
                  <a:schemeClr val="tx1">
                    <a:lumMod val="85000"/>
                    <a:lumOff val="15000"/>
                  </a:schemeClr>
                </a:solidFill>
                <a:latin typeface="HGPｺﾞｼｯｸM" pitchFamily="50" charset="-128"/>
                <a:ea typeface="HGPｺﾞｼｯｸM" pitchFamily="50" charset="-128"/>
              </a:rPr>
              <a:t> </a:t>
            </a:r>
            <a:r>
              <a:rPr lang="ja-JP" altLang="en-US" sz="1100" b="1" dirty="0">
                <a:solidFill>
                  <a:schemeClr val="tx1">
                    <a:lumMod val="85000"/>
                    <a:lumOff val="15000"/>
                  </a:schemeClr>
                </a:solidFill>
                <a:latin typeface="HGPｺﾞｼｯｸM" pitchFamily="50" charset="-128"/>
                <a:ea typeface="HGPｺﾞｼｯｸM" pitchFamily="50" charset="-128"/>
              </a:rPr>
              <a:t>税務研修会や決算法人説明会、税務記帳個別指導相談などに無料でご参加いただけます。</a:t>
            </a:r>
          </a:p>
          <a:p>
            <a:r>
              <a:rPr lang="ja-JP" altLang="en-US" sz="1100" b="1" dirty="0">
                <a:solidFill>
                  <a:schemeClr val="tx1">
                    <a:lumMod val="85000"/>
                    <a:lumOff val="15000"/>
                  </a:schemeClr>
                </a:solidFill>
                <a:latin typeface="HGPｺﾞｼｯｸM" pitchFamily="50" charset="-128"/>
                <a:ea typeface="HGPｺﾞｼｯｸM" pitchFamily="50" charset="-128"/>
              </a:rPr>
              <a:t>（２）　経営に役立つ講習会や研修会にご参加いただくことで経営に必要な知識が得られます。</a:t>
            </a:r>
            <a:endParaRPr lang="en-US" altLang="ja-JP" sz="1100" b="1" dirty="0">
              <a:solidFill>
                <a:schemeClr val="tx1">
                  <a:lumMod val="85000"/>
                  <a:lumOff val="15000"/>
                </a:schemeClr>
              </a:solidFill>
              <a:latin typeface="HGPｺﾞｼｯｸM" pitchFamily="50" charset="-128"/>
              <a:ea typeface="HGPｺﾞｼｯｸM" pitchFamily="50" charset="-128"/>
            </a:endParaRPr>
          </a:p>
          <a:p>
            <a:r>
              <a:rPr lang="ja-JP" altLang="en-US" sz="1100" b="1" dirty="0">
                <a:solidFill>
                  <a:schemeClr val="tx1">
                    <a:lumMod val="85000"/>
                    <a:lumOff val="15000"/>
                  </a:schemeClr>
                </a:solidFill>
                <a:latin typeface="HGPｺﾞｼｯｸM" pitchFamily="50" charset="-128"/>
                <a:ea typeface="HGPｺﾞｼｯｸM" pitchFamily="50" charset="-128"/>
              </a:rPr>
              <a:t>（３）　会社や経営者、家族、従業員を保障してくれる共済制度や各種保険に団体割引で加入できます。</a:t>
            </a:r>
            <a:endParaRPr lang="en-US" altLang="ja-JP" sz="1100" b="1" dirty="0">
              <a:solidFill>
                <a:schemeClr val="tx1">
                  <a:lumMod val="85000"/>
                  <a:lumOff val="15000"/>
                </a:schemeClr>
              </a:solidFill>
              <a:latin typeface="HGPｺﾞｼｯｸM" pitchFamily="50" charset="-128"/>
              <a:ea typeface="HGPｺﾞｼｯｸM" pitchFamily="50" charset="-128"/>
            </a:endParaRPr>
          </a:p>
          <a:p>
            <a:r>
              <a:rPr lang="ja-JP" altLang="en-US" sz="1100" b="1" dirty="0">
                <a:solidFill>
                  <a:schemeClr val="tx1">
                    <a:lumMod val="85000"/>
                    <a:lumOff val="15000"/>
                  </a:schemeClr>
                </a:solidFill>
                <a:latin typeface="HGPｺﾞｼｯｸM" pitchFamily="50" charset="-128"/>
                <a:ea typeface="HGPｺﾞｼｯｸM" pitchFamily="50" charset="-128"/>
              </a:rPr>
              <a:t>（４）　東京法人会連合会が提供する様々な経営支援サービスや福利厚生サービスが受けられます。</a:t>
            </a:r>
          </a:p>
          <a:p>
            <a:r>
              <a:rPr lang="ja-JP" altLang="en-US" sz="1100" b="1" dirty="0">
                <a:solidFill>
                  <a:schemeClr val="tx1">
                    <a:lumMod val="85000"/>
                    <a:lumOff val="15000"/>
                  </a:schemeClr>
                </a:solidFill>
                <a:latin typeface="HGPｺﾞｼｯｸM" pitchFamily="50" charset="-128"/>
                <a:ea typeface="HGPｺﾞｼｯｸM" pitchFamily="50" charset="-128"/>
              </a:rPr>
              <a:t>（５）　</a:t>
            </a:r>
            <a:r>
              <a:rPr lang="en-US" altLang="ja-JP" sz="1100" b="1" dirty="0">
                <a:solidFill>
                  <a:schemeClr val="tx1">
                    <a:lumMod val="85000"/>
                    <a:lumOff val="15000"/>
                  </a:schemeClr>
                </a:solidFill>
                <a:latin typeface="HGPｺﾞｼｯｸM" pitchFamily="50" charset="-128"/>
                <a:ea typeface="HGPｺﾞｼｯｸM" pitchFamily="50" charset="-128"/>
              </a:rPr>
              <a:t>1,500</a:t>
            </a:r>
            <a:r>
              <a:rPr lang="ja-JP" altLang="en-US" sz="1100" b="1" dirty="0">
                <a:solidFill>
                  <a:schemeClr val="tx1">
                    <a:lumMod val="85000"/>
                    <a:lumOff val="15000"/>
                  </a:schemeClr>
                </a:solidFill>
                <a:latin typeface="HGPｺﾞｼｯｸM" pitchFamily="50" charset="-128"/>
                <a:ea typeface="HGPｺﾞｼｯｸM" pitchFamily="50" charset="-128"/>
              </a:rPr>
              <a:t>近い異業種の経営者が加入。会員相互の交流によりビジネスチャンスが広がります。</a:t>
            </a:r>
          </a:p>
          <a:p>
            <a:r>
              <a:rPr lang="ja-JP" altLang="en-US" sz="1100" b="1" dirty="0">
                <a:solidFill>
                  <a:schemeClr val="tx1">
                    <a:lumMod val="85000"/>
                    <a:lumOff val="15000"/>
                  </a:schemeClr>
                </a:solidFill>
                <a:latin typeface="HGPｺﾞｼｯｸM" pitchFamily="50" charset="-128"/>
                <a:ea typeface="HGPｺﾞｼｯｸM" pitchFamily="50" charset="-128"/>
              </a:rPr>
              <a:t>（６）　会報誌で地域行事をキャッチ。法人会会員として地域行事に参加すればネットワークが広がります。</a:t>
            </a:r>
          </a:p>
          <a:p>
            <a:r>
              <a:rPr lang="ja-JP" altLang="en-US" sz="1100" b="1" dirty="0">
                <a:solidFill>
                  <a:schemeClr val="tx1">
                    <a:lumMod val="85000"/>
                    <a:lumOff val="15000"/>
                  </a:schemeClr>
                </a:solidFill>
                <a:latin typeface="HGPｺﾞｼｯｸM" pitchFamily="50" charset="-128"/>
                <a:ea typeface="HGPｺﾞｼｯｸM" pitchFamily="50" charset="-128"/>
              </a:rPr>
              <a:t>（７）　納税者としての立場から税制についての意見を提出することで政府にアピールできます。</a:t>
            </a:r>
          </a:p>
        </p:txBody>
      </p:sp>
      <p:pic>
        <p:nvPicPr>
          <p:cNvPr id="19" name="図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42674" y="2101018"/>
            <a:ext cx="850756" cy="850756"/>
          </a:xfrm>
          <a:prstGeom prst="rect">
            <a:avLst/>
          </a:prstGeom>
        </p:spPr>
      </p:pic>
      <p:sp>
        <p:nvSpPr>
          <p:cNvPr id="9" name="正方形/長方形 8"/>
          <p:cNvSpPr/>
          <p:nvPr/>
        </p:nvSpPr>
        <p:spPr>
          <a:xfrm>
            <a:off x="262456" y="7316118"/>
            <a:ext cx="2700199" cy="1615827"/>
          </a:xfrm>
          <a:prstGeom prst="rect">
            <a:avLst/>
          </a:prstGeom>
        </p:spPr>
        <p:txBody>
          <a:bodyPr wrap="square">
            <a:spAutoFit/>
          </a:bodyPr>
          <a:lstStyle/>
          <a:p>
            <a:r>
              <a:rPr lang="ja-JP" altLang="en-US" sz="1100" dirty="0">
                <a:solidFill>
                  <a:schemeClr val="tx1">
                    <a:lumMod val="85000"/>
                    <a:lumOff val="15000"/>
                  </a:schemeClr>
                </a:solidFill>
                <a:latin typeface="HGPｺﾞｼｯｸM" pitchFamily="50" charset="-128"/>
                <a:ea typeface="HGPｺﾞｼｯｸM" pitchFamily="50" charset="-128"/>
              </a:rPr>
              <a:t>方々で構成し、青年層の自己啓発を促し、経営の向上と法人会の発展を期する目的で、法人会に青年部会を設置しています。青年部会では、企業発展のための税務・経営研修会、親睦会などの異業種交流や、税に関する啓発活動、地域社会貢献活動など、幅広い活動を積極的に行いながら、部会員相互の親睦を図り、ビジネスチャンスにもつなげています。</a:t>
            </a:r>
          </a:p>
        </p:txBody>
      </p:sp>
      <p:sp>
        <p:nvSpPr>
          <p:cNvPr id="10" name="正方形/長方形 9"/>
          <p:cNvSpPr/>
          <p:nvPr/>
        </p:nvSpPr>
        <p:spPr>
          <a:xfrm>
            <a:off x="183751" y="6432579"/>
            <a:ext cx="2792320" cy="24902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3057348" y="7303560"/>
            <a:ext cx="2743605" cy="1615827"/>
          </a:xfrm>
          <a:prstGeom prst="rect">
            <a:avLst/>
          </a:prstGeom>
        </p:spPr>
        <p:txBody>
          <a:bodyPr wrap="square">
            <a:spAutoFit/>
          </a:bodyPr>
          <a:lstStyle/>
          <a:p>
            <a:r>
              <a:rPr lang="ja-JP" altLang="en-US" sz="1100" dirty="0">
                <a:solidFill>
                  <a:schemeClr val="tx1">
                    <a:lumMod val="85000"/>
                    <a:lumOff val="15000"/>
                  </a:schemeClr>
                </a:solidFill>
                <a:latin typeface="HGPｺﾞｼｯｸM" pitchFamily="50" charset="-128"/>
                <a:ea typeface="HGPｺﾞｼｯｸM" pitchFamily="50" charset="-128"/>
              </a:rPr>
              <a:t>女性部会を設置しています。女性部会は法人会（親会）、青年部会と協調・連携し合い、独自の事業も実施し、法人会活動の活性化と充実に努めています。</a:t>
            </a:r>
            <a:endParaRPr lang="en-US" altLang="ja-JP" sz="1100" dirty="0">
              <a:solidFill>
                <a:schemeClr val="tx1">
                  <a:lumMod val="85000"/>
                  <a:lumOff val="15000"/>
                </a:schemeClr>
              </a:solidFill>
              <a:latin typeface="HGPｺﾞｼｯｸM" pitchFamily="50" charset="-128"/>
              <a:ea typeface="HGPｺﾞｼｯｸM" pitchFamily="50" charset="-128"/>
            </a:endParaRPr>
          </a:p>
          <a:p>
            <a:r>
              <a:rPr lang="ja-JP" altLang="en-US" sz="1100" dirty="0">
                <a:solidFill>
                  <a:schemeClr val="tx1">
                    <a:lumMod val="85000"/>
                    <a:lumOff val="15000"/>
                  </a:schemeClr>
                </a:solidFill>
                <a:latin typeface="HGPｺﾞｼｯｸM" pitchFamily="50" charset="-128"/>
                <a:ea typeface="HGPｺﾞｼｯｸM" pitchFamily="50" charset="-128"/>
              </a:rPr>
              <a:t>女性経営者ならではの視点で、異業種交流や地域間交流をはじめ、小学生に対する税知識の普及を目的とする「税に関する絵はがきコンクール」を主体となって行うなど、幅広い活動を行っています。</a:t>
            </a:r>
            <a:endParaRPr lang="en-US" altLang="ja-JP" sz="1100" dirty="0">
              <a:solidFill>
                <a:schemeClr val="tx1">
                  <a:lumMod val="85000"/>
                  <a:lumOff val="15000"/>
                </a:schemeClr>
              </a:solidFill>
              <a:latin typeface="HGPｺﾞｼｯｸM" pitchFamily="50" charset="-128"/>
              <a:ea typeface="HGPｺﾞｼｯｸM" pitchFamily="50" charset="-128"/>
            </a:endParaRPr>
          </a:p>
        </p:txBody>
      </p:sp>
      <p:sp>
        <p:nvSpPr>
          <p:cNvPr id="46" name="正方形/長方形 45"/>
          <p:cNvSpPr/>
          <p:nvPr/>
        </p:nvSpPr>
        <p:spPr>
          <a:xfrm>
            <a:off x="3065904" y="6432579"/>
            <a:ext cx="2683956" cy="2490292"/>
          </a:xfrm>
          <a:prstGeom prst="rect">
            <a:avLst/>
          </a:prstGeom>
          <a:noFill/>
          <a:ln>
            <a:solidFill>
              <a:srgbClr val="F19D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5822643" y="6432579"/>
            <a:ext cx="1596680" cy="24868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4" name="Picture 6" descr="世田谷法人会の会費表"/>
          <p:cNvPicPr>
            <a:picLocks noChangeAspect="1" noChangeArrowheads="1"/>
          </p:cNvPicPr>
          <p:nvPr/>
        </p:nvPicPr>
        <p:blipFill>
          <a:blip r:embed="rId9" cstate="print"/>
          <a:srcRect l="15038" t="1408" r="482" b="1312"/>
          <a:stretch>
            <a:fillRect/>
          </a:stretch>
        </p:blipFill>
        <p:spPr bwMode="auto">
          <a:xfrm>
            <a:off x="3116276" y="4749583"/>
            <a:ext cx="4270314" cy="1365925"/>
          </a:xfrm>
          <a:prstGeom prst="rect">
            <a:avLst/>
          </a:prstGeom>
          <a:noFill/>
          <a:ln>
            <a:solidFill>
              <a:schemeClr val="bg2">
                <a:lumMod val="75000"/>
              </a:schemeClr>
            </a:solidFill>
          </a:ln>
        </p:spPr>
      </p:pic>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516917611"/>
              </p:ext>
            </p:extLst>
          </p:nvPr>
        </p:nvGraphicFramePr>
        <p:xfrm>
          <a:off x="369366" y="1569516"/>
          <a:ext cx="6867205" cy="4685590"/>
        </p:xfrm>
        <a:graphic>
          <a:graphicData uri="http://schemas.openxmlformats.org/drawingml/2006/table">
            <a:tbl>
              <a:tblPr firstRow="1" bandRow="1">
                <a:tableStyleId>{7DF18680-E054-41AD-8BC1-D1AEF772440D}</a:tableStyleId>
              </a:tblPr>
              <a:tblGrid>
                <a:gridCol w="1062232">
                  <a:extLst>
                    <a:ext uri="{9D8B030D-6E8A-4147-A177-3AD203B41FA5}">
                      <a16:colId xmlns:a16="http://schemas.microsoft.com/office/drawing/2014/main" val="20000"/>
                    </a:ext>
                  </a:extLst>
                </a:gridCol>
                <a:gridCol w="2365475">
                  <a:extLst>
                    <a:ext uri="{9D8B030D-6E8A-4147-A177-3AD203B41FA5}">
                      <a16:colId xmlns:a16="http://schemas.microsoft.com/office/drawing/2014/main" val="20001"/>
                    </a:ext>
                  </a:extLst>
                </a:gridCol>
                <a:gridCol w="901927">
                  <a:extLst>
                    <a:ext uri="{9D8B030D-6E8A-4147-A177-3AD203B41FA5}">
                      <a16:colId xmlns:a16="http://schemas.microsoft.com/office/drawing/2014/main" val="20002"/>
                    </a:ext>
                  </a:extLst>
                </a:gridCol>
                <a:gridCol w="943684">
                  <a:extLst>
                    <a:ext uri="{9D8B030D-6E8A-4147-A177-3AD203B41FA5}">
                      <a16:colId xmlns:a16="http://schemas.microsoft.com/office/drawing/2014/main" val="20003"/>
                    </a:ext>
                  </a:extLst>
                </a:gridCol>
                <a:gridCol w="796943">
                  <a:extLst>
                    <a:ext uri="{9D8B030D-6E8A-4147-A177-3AD203B41FA5}">
                      <a16:colId xmlns:a16="http://schemas.microsoft.com/office/drawing/2014/main" val="20004"/>
                    </a:ext>
                  </a:extLst>
                </a:gridCol>
                <a:gridCol w="796944">
                  <a:extLst>
                    <a:ext uri="{9D8B030D-6E8A-4147-A177-3AD203B41FA5}">
                      <a16:colId xmlns:a16="http://schemas.microsoft.com/office/drawing/2014/main" val="20005"/>
                    </a:ext>
                  </a:extLst>
                </a:gridCol>
              </a:tblGrid>
              <a:tr h="456655">
                <a:tc>
                  <a:txBody>
                    <a:bodyPr/>
                    <a:lstStyle/>
                    <a:p>
                      <a:pPr algn="ctr" fontAlgn="b"/>
                      <a:r>
                        <a:rPr lang="ja-JP" altLang="en-US"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代表者</a:t>
                      </a:r>
                      <a:endParaRPr lang="en-US" altLang="ja-JP"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p>
                      <a:pPr algn="ctr" fontAlgn="b"/>
                      <a:r>
                        <a:rPr lang="ja-JP" altLang="en-US"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役　</a:t>
                      </a:r>
                      <a:r>
                        <a:rPr lang="ja-JP" altLang="en-US" sz="1000" b="1" u="none" strike="noStrike" baseline="0" dirty="0">
                          <a:solidFill>
                            <a:schemeClr val="tx1"/>
                          </a:solidFill>
                          <a:effectLst/>
                          <a:latin typeface="HGPｺﾞｼｯｸM" pitchFamily="50" charset="-128"/>
                          <a:ea typeface="HGPｺﾞｼｯｸM" pitchFamily="50" charset="-128"/>
                          <a:cs typeface="メイリオ" panose="020B0604030504040204" pitchFamily="50" charset="-128"/>
                        </a:rPr>
                        <a:t> </a:t>
                      </a:r>
                      <a:r>
                        <a:rPr lang="ja-JP" altLang="en-US"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職</a:t>
                      </a:r>
                      <a:endParaRPr lang="ja-JP" altLang="en-US"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900" b="1" dirty="0">
                        <a:solidFill>
                          <a:schemeClr val="tx1"/>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ja-JP" altLang="en-US" sz="1000" b="1"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代表者</a:t>
                      </a:r>
                      <a:endParaRPr lang="en-US" altLang="ja-JP" sz="1000" b="1"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p>
                      <a:pPr algn="ctr" fontAlgn="b"/>
                      <a:r>
                        <a:rPr lang="ja-JP" altLang="en-US" sz="1000" b="1"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氏</a:t>
                      </a:r>
                      <a:r>
                        <a:rPr lang="ja-JP" altLang="en-US" sz="1000" b="1" u="none" strike="noStrike" baseline="0"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 </a:t>
                      </a:r>
                      <a:r>
                        <a:rPr lang="ja-JP" altLang="en-US" sz="1000" b="1"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　名</a:t>
                      </a:r>
                      <a:endPar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（ふりがな） 　　　　　　　　　　                    　　　</a:t>
                      </a:r>
                      <a:r>
                        <a:rPr kumimoji="1" lang="ja-JP" altLang="en-US" sz="800" b="1" baseline="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endPar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l"/>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endPar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2943">
                <a:tc rowSpan="2">
                  <a:txBody>
                    <a:bodyPr/>
                    <a:lstStyle/>
                    <a:p>
                      <a:pPr algn="ctr" fontAlgn="b"/>
                      <a:r>
                        <a:rPr lang="ja-JP" altLang="en-US"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所在地</a:t>
                      </a:r>
                      <a:endParaRPr lang="ja-JP" altLang="en-US"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l"/>
                      <a:r>
                        <a:rPr kumimoji="1" lang="ja-JP" altLang="en-US" sz="900" b="1" dirty="0">
                          <a:solidFill>
                            <a:schemeClr val="tx1"/>
                          </a:solidFill>
                          <a:latin typeface="HGPｺﾞｼｯｸM" pitchFamily="50" charset="-128"/>
                          <a:ea typeface="HGPｺﾞｼｯｸM" pitchFamily="50" charset="-128"/>
                          <a:cs typeface="メイリオ" panose="020B0604030504040204" pitchFamily="50" charset="-128"/>
                        </a:rPr>
                        <a:t>〒</a:t>
                      </a:r>
                      <a:endParaRPr kumimoji="1" lang="en-US" altLang="ja-JP" sz="900" b="1" dirty="0">
                        <a:solidFill>
                          <a:schemeClr val="tx1"/>
                        </a:solidFill>
                        <a:latin typeface="HGPｺﾞｼｯｸM" pitchFamily="50" charset="-128"/>
                        <a:ea typeface="HGPｺﾞｼｯｸM" pitchFamily="50" charset="-128"/>
                        <a:cs typeface="メイリオ" panose="020B0604030504040204" pitchFamily="50" charset="-128"/>
                      </a:endParaRPr>
                    </a:p>
                    <a:p>
                      <a:pPr algn="l"/>
                      <a:endParaRPr kumimoji="1" lang="en-US" altLang="ja-JP" sz="900" b="1" dirty="0">
                        <a:solidFill>
                          <a:schemeClr val="tx1"/>
                        </a:solidFill>
                        <a:latin typeface="HGPｺﾞｼｯｸM" pitchFamily="50" charset="-128"/>
                        <a:ea typeface="HGPｺﾞｼｯｸM" pitchFamily="50" charset="-128"/>
                        <a:cs typeface="メイリオ" panose="020B0604030504040204" pitchFamily="50" charset="-128"/>
                      </a:endParaRPr>
                    </a:p>
                  </a:txBody>
                  <a:tcPr marL="79993" marR="79993" marT="39997" marB="399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80048">
                <a:tc vMerge="1">
                  <a:txBody>
                    <a:bodyPr/>
                    <a:lstStyle/>
                    <a:p>
                      <a:pPr algn="ctr" fontAlgn="b"/>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571" marR="8571" marT="85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l"/>
                      <a:r>
                        <a:rPr kumimoji="1" lang="en-US" altLang="ja-JP" sz="800" b="1" dirty="0">
                          <a:solidFill>
                            <a:schemeClr val="tx1"/>
                          </a:solidFill>
                          <a:latin typeface="HGPｺﾞｼｯｸM" pitchFamily="50" charset="-128"/>
                          <a:ea typeface="HGPｺﾞｼｯｸM" pitchFamily="50" charset="-128"/>
                          <a:cs typeface="メイリオ" panose="020B0604030504040204" pitchFamily="50" charset="-128"/>
                        </a:rPr>
                        <a:t>※</a:t>
                      </a:r>
                      <a:r>
                        <a:rPr kumimoji="1" lang="ja-JP" altLang="en-US" sz="800" b="1" dirty="0">
                          <a:solidFill>
                            <a:schemeClr val="tx1"/>
                          </a:solidFill>
                          <a:latin typeface="HGPｺﾞｼｯｸM" pitchFamily="50" charset="-128"/>
                          <a:ea typeface="HGPｺﾞｼｯｸM" pitchFamily="50" charset="-128"/>
                          <a:cs typeface="メイリオ" panose="020B0604030504040204" pitchFamily="50" charset="-128"/>
                        </a:rPr>
                        <a:t>担当者の勤務先が上記と異なる場合には（支社、支店、営業所等）ご記入ください。</a:t>
                      </a:r>
                      <a:endParaRPr kumimoji="1" lang="en-US" altLang="ja-JP" sz="800" b="1" dirty="0">
                        <a:solidFill>
                          <a:schemeClr val="tx1"/>
                        </a:solidFill>
                        <a:latin typeface="HGPｺﾞｼｯｸM" pitchFamily="50" charset="-128"/>
                        <a:ea typeface="HGPｺﾞｼｯｸM" pitchFamily="50" charset="-128"/>
                        <a:cs typeface="メイリオ" panose="020B0604030504040204" pitchFamily="50"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HGPｺﾞｼｯｸM" pitchFamily="50" charset="-128"/>
                          <a:ea typeface="HGPｺﾞｼｯｸM" pitchFamily="50" charset="-128"/>
                          <a:cs typeface="メイリオ" panose="020B0604030504040204" pitchFamily="50" charset="-128"/>
                        </a:rPr>
                        <a:t>〒</a:t>
                      </a:r>
                      <a:endParaRPr kumimoji="1" lang="en-US" altLang="ja-JP" sz="900" b="1" dirty="0">
                        <a:solidFill>
                          <a:schemeClr val="tx1"/>
                        </a:solidFill>
                        <a:latin typeface="HGPｺﾞｼｯｸM" pitchFamily="50" charset="-128"/>
                        <a:ea typeface="HGPｺﾞｼｯｸM" pitchFamily="50" charset="-128"/>
                        <a:cs typeface="メイリオ" panose="020B0604030504040204" pitchFamily="50" charset="-128"/>
                      </a:endParaRPr>
                    </a:p>
                  </a:txBody>
                  <a:tcPr marL="79993" marR="79993" marT="39997" marB="399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83145">
                <a:tc>
                  <a:txBody>
                    <a:bodyPr/>
                    <a:lstStyle/>
                    <a:p>
                      <a:pPr algn="ctr" fontAlgn="b"/>
                      <a:r>
                        <a:rPr lang="ja-JP" altLang="en-US"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担当者</a:t>
                      </a:r>
                      <a:endParaRPr lang="en-US" altLang="ja-JP"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p>
                      <a:pPr algn="ctr" fontAlgn="b"/>
                      <a:r>
                        <a:rPr lang="ja-JP" altLang="en-US"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役　</a:t>
                      </a:r>
                      <a:r>
                        <a:rPr lang="ja-JP" altLang="en-US" sz="1000" b="1" u="none" strike="noStrike" baseline="0" dirty="0">
                          <a:solidFill>
                            <a:schemeClr val="tx1"/>
                          </a:solidFill>
                          <a:effectLst/>
                          <a:latin typeface="HGPｺﾞｼｯｸM" pitchFamily="50" charset="-128"/>
                          <a:ea typeface="HGPｺﾞｼｯｸM" pitchFamily="50" charset="-128"/>
                          <a:cs typeface="メイリオ" panose="020B0604030504040204" pitchFamily="50" charset="-128"/>
                        </a:rPr>
                        <a:t> </a:t>
                      </a:r>
                      <a:r>
                        <a:rPr lang="ja-JP" altLang="en-US"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職</a:t>
                      </a:r>
                      <a:endParaRPr lang="en-US" altLang="ja-JP"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800" b="1" dirty="0">
                          <a:solidFill>
                            <a:schemeClr val="tx1"/>
                          </a:solidFill>
                          <a:latin typeface="HGPｺﾞｼｯｸM" pitchFamily="50" charset="-128"/>
                          <a:ea typeface="HGPｺﾞｼｯｸM" pitchFamily="50" charset="-128"/>
                          <a:cs typeface="メイリオ" panose="020B0604030504040204" pitchFamily="50" charset="-128"/>
                        </a:rPr>
                        <a:t>※</a:t>
                      </a:r>
                      <a:r>
                        <a:rPr kumimoji="1" lang="ja-JP" altLang="en-US" sz="800" b="1" dirty="0">
                          <a:solidFill>
                            <a:schemeClr val="tx1"/>
                          </a:solidFill>
                          <a:latin typeface="HGPｺﾞｼｯｸM" pitchFamily="50" charset="-128"/>
                          <a:ea typeface="HGPｺﾞｼｯｸM" pitchFamily="50" charset="-128"/>
                          <a:cs typeface="メイリオ" panose="020B0604030504040204" pitchFamily="50" charset="-128"/>
                        </a:rPr>
                        <a:t>代表者と異なる場合 </a:t>
                      </a:r>
                      <a:endParaRPr kumimoji="1" lang="en-US" altLang="ja-JP" sz="800" b="1" dirty="0">
                        <a:solidFill>
                          <a:schemeClr val="tx1"/>
                        </a:solidFill>
                        <a:latin typeface="HGPｺﾞｼｯｸM" pitchFamily="50" charset="-128"/>
                        <a:ea typeface="HGPｺﾞｼｯｸM" pitchFamily="50" charset="-128"/>
                        <a:cs typeface="メイリオ" panose="020B0604030504040204" pitchFamily="50" charset="-128"/>
                      </a:endParaRPr>
                    </a:p>
                    <a:p>
                      <a:pPr algn="l"/>
                      <a:r>
                        <a:rPr kumimoji="1" lang="ja-JP" altLang="en-US" sz="800" b="1" dirty="0">
                          <a:solidFill>
                            <a:schemeClr val="tx1"/>
                          </a:solidFill>
                          <a:latin typeface="HGPｺﾞｼｯｸM" pitchFamily="50" charset="-128"/>
                          <a:ea typeface="HGPｺﾞｼｯｸM" pitchFamily="50" charset="-128"/>
                          <a:cs typeface="メイリオ" panose="020B0604030504040204" pitchFamily="50" charset="-128"/>
                        </a:rPr>
                        <a:t>　　　　　　　　　　　                          　　　</a:t>
                      </a:r>
                      <a:r>
                        <a:rPr kumimoji="1" lang="ja-JP" altLang="en-US" sz="800" b="1" baseline="0" dirty="0">
                          <a:solidFill>
                            <a:schemeClr val="tx1"/>
                          </a:solidFill>
                          <a:latin typeface="HGPｺﾞｼｯｸM" pitchFamily="50" charset="-128"/>
                          <a:ea typeface="HGPｺﾞｼｯｸM" pitchFamily="50" charset="-128"/>
                          <a:cs typeface="メイリオ" panose="020B0604030504040204" pitchFamily="50" charset="-128"/>
                        </a:rPr>
                        <a:t>  </a:t>
                      </a:r>
                      <a:r>
                        <a:rPr kumimoji="1" lang="ja-JP" altLang="en-US" sz="800" b="1" dirty="0">
                          <a:solidFill>
                            <a:schemeClr val="tx1"/>
                          </a:solidFill>
                          <a:latin typeface="HGPｺﾞｼｯｸM" pitchFamily="50" charset="-128"/>
                          <a:ea typeface="HGPｺﾞｼｯｸM" pitchFamily="50" charset="-128"/>
                          <a:cs typeface="メイリオ" panose="020B0604030504040204" pitchFamily="50" charset="-128"/>
                        </a:rPr>
                        <a:t>　  　　　　　　　　　　　　　　　　　</a:t>
                      </a:r>
                      <a:endParaRPr kumimoji="1" lang="en-US" altLang="ja-JP" sz="800" b="1" dirty="0">
                        <a:solidFill>
                          <a:schemeClr val="tx1"/>
                        </a:solidFill>
                        <a:latin typeface="HGPｺﾞｼｯｸM" pitchFamily="50" charset="-128"/>
                        <a:ea typeface="HGPｺﾞｼｯｸM" pitchFamily="50" charset="-128"/>
                        <a:cs typeface="メイリオ" panose="020B0604030504040204" pitchFamily="50" charset="-128"/>
                      </a:endParaRPr>
                    </a:p>
                    <a:p>
                      <a:pPr algn="l"/>
                      <a:r>
                        <a:rPr kumimoji="1" lang="ja-JP" altLang="en-US" sz="800" b="1" dirty="0">
                          <a:solidFill>
                            <a:schemeClr val="tx1"/>
                          </a:solidFill>
                          <a:latin typeface="HGPｺﾞｼｯｸM" pitchFamily="50" charset="-128"/>
                          <a:ea typeface="HGPｺﾞｼｯｸM" pitchFamily="50" charset="-128"/>
                          <a:cs typeface="メイリオ" panose="020B0604030504040204" pitchFamily="50" charset="-128"/>
                        </a:rPr>
                        <a:t>　　　　　　　　　　　　　　　　</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ja-JP" altLang="en-US" sz="1000" b="1"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担当者</a:t>
                      </a:r>
                      <a:endParaRPr lang="en-US" altLang="ja-JP" sz="1000" b="1"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p>
                      <a:pPr algn="ctr" fontAlgn="b"/>
                      <a:r>
                        <a:rPr lang="ja-JP" altLang="en-US" sz="1000" b="1"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氏　 名</a:t>
                      </a:r>
                      <a:endPar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（ふりがな） </a:t>
                      </a:r>
                      <a:r>
                        <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a:t>
                      </a:r>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代表者と異なる場合</a:t>
                      </a:r>
                      <a:endPar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l"/>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kumimoji="1" lang="ja-JP" altLang="en-US" sz="800" b="1" baseline="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endPar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l"/>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endPar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67159">
                <a:tc>
                  <a:txBody>
                    <a:bodyPr/>
                    <a:lstStyle/>
                    <a:p>
                      <a:pPr algn="ctr" fontAlgn="b"/>
                      <a:r>
                        <a:rPr lang="ja-JP" altLang="en-US"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電　 話</a:t>
                      </a:r>
                      <a:endParaRPr lang="en-US" altLang="ja-JP"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900" b="1" dirty="0">
                        <a:solidFill>
                          <a:schemeClr val="tx1"/>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Ｆ Ａ Ｘ</a:t>
                      </a:r>
                      <a:endPar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dirty="0">
                        <a:latin typeface="HGPｺﾞｼｯｸM" pitchFamily="50" charset="-128"/>
                        <a:ea typeface="HGPｺﾞｼｯｸM"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65760">
                <a:tc>
                  <a:txBody>
                    <a:bodyPr/>
                    <a:lstStyle/>
                    <a:p>
                      <a:pPr algn="ctr" fontAlgn="b"/>
                      <a:r>
                        <a:rPr lang="ja-JP" altLang="en-US"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携帯電話</a:t>
                      </a:r>
                      <a:endParaRPr lang="en-US" altLang="ja-JP"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900" b="1" dirty="0">
                        <a:solidFill>
                          <a:schemeClr val="tx1"/>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E-mail</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dirty="0">
                        <a:latin typeface="HGPｺﾞｼｯｸM" pitchFamily="50" charset="-128"/>
                        <a:ea typeface="HGPｺﾞｼｯｸM"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51130">
                <a:tc>
                  <a:txBody>
                    <a:bodyPr/>
                    <a:lstStyle/>
                    <a:p>
                      <a:pPr algn="ctr" fontAlgn="b"/>
                      <a:r>
                        <a:rPr lang="ja-JP" altLang="en-US"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Ｕ Ｒ Ｌ</a:t>
                      </a:r>
                      <a:endParaRPr lang="en-US" altLang="ja-JP"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endParaRPr kumimoji="1" lang="en-US" altLang="ja-JP" sz="1000" b="1" dirty="0">
                        <a:solidFill>
                          <a:schemeClr val="tx1"/>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en-US" altLang="ja-JP"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HGPｺﾞｼｯｸM" pitchFamily="50" charset="-128"/>
                        <a:ea typeface="HGPｺﾞｼｯｸM"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07239">
                <a:tc>
                  <a:txBody>
                    <a:bodyPr/>
                    <a:lstStyle/>
                    <a:p>
                      <a:pPr algn="ctr" fontAlgn="b"/>
                      <a:r>
                        <a:rPr lang="ja-JP" altLang="en-US" sz="1000" b="1"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業  種</a:t>
                      </a:r>
                      <a:endParaRPr lang="en-US" altLang="ja-JP"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900" b="1" dirty="0">
                        <a:solidFill>
                          <a:schemeClr val="tx1"/>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資本金</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会員区分</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□正 会 員</a:t>
                      </a:r>
                      <a:endParaRPr kumimoji="1" lang="en-US" altLang="ja-JP"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r>
                        <a:rPr kumimoji="1"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□賛助会員</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26473">
                <a:tc>
                  <a:txBody>
                    <a:bodyPr/>
                    <a:lstStyle/>
                    <a:p>
                      <a:pPr algn="ctr" fontAlgn="b"/>
                      <a:r>
                        <a:rPr lang="ja-JP" altLang="en-US"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紹介者</a:t>
                      </a:r>
                      <a:endParaRPr lang="en-US" altLang="ja-JP"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marL="0" marR="0" lvl="0" indent="0" algn="l" defTabSz="995366"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法人名　　　　　　　　　　　　　　　　　                 氏   名</a:t>
                      </a:r>
                      <a:endParaRPr kumimoji="1" lang="en-US" altLang="ja-JP" sz="1000" b="1" i="0"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1028271">
                <a:tc>
                  <a:txBody>
                    <a:bodyPr/>
                    <a:lstStyle/>
                    <a:p>
                      <a:pPr algn="ctr" fontAlgn="b"/>
                      <a:r>
                        <a:rPr lang="ja-JP" altLang="en-US"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個 人 情 報</a:t>
                      </a:r>
                      <a:endParaRPr lang="en-US" altLang="ja-JP"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p>
                      <a:pPr algn="ctr" fontAlgn="b"/>
                      <a:endParaRPr lang="en-US" altLang="ja-JP"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p>
                      <a:pPr algn="ctr" fontAlgn="b"/>
                      <a:endParaRPr lang="en-US" altLang="ja-JP"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p>
                      <a:pPr algn="ctr" fontAlgn="b"/>
                      <a:endParaRPr lang="ja-JP" altLang="en-US"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p>
                      <a:pPr algn="ctr" fontAlgn="b"/>
                      <a:r>
                        <a:rPr lang="ja-JP" altLang="en-US"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rPr>
                        <a:t>定款・規約・規程</a:t>
                      </a:r>
                      <a:endParaRPr lang="en-US" altLang="ja-JP" sz="1000" b="1" i="0" u="none" strike="noStrike" dirty="0">
                        <a:solidFill>
                          <a:schemeClr val="tx1"/>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marL="0" marR="0" lvl="0" indent="0" algn="l" defTabSz="995366" rtl="0" eaLnBrk="1" fontAlgn="auto" latinLnBrk="0" hangingPunct="1">
                        <a:lnSpc>
                          <a:spcPct val="100000"/>
                        </a:lnSpc>
                        <a:spcBef>
                          <a:spcPts val="0"/>
                        </a:spcBef>
                        <a:spcAft>
                          <a:spcPts val="0"/>
                        </a:spcAft>
                        <a:buClrTx/>
                        <a:buSzTx/>
                        <a:buFontTx/>
                        <a:buNone/>
                        <a:tabLst/>
                        <a:defRPr/>
                      </a:pPr>
                      <a:r>
                        <a:rPr kumimoji="1" lang="ja-JP" altLang="en-US" sz="16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a:t>
                      </a:r>
                      <a:r>
                        <a:rPr kumimoji="1" lang="ja-JP" altLang="en-US" sz="10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　同　意　　　　　　　　　　　</a:t>
                      </a:r>
                      <a:r>
                        <a:rPr kumimoji="1" lang="ja-JP" altLang="en-US" sz="16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a:t>
                      </a:r>
                      <a:r>
                        <a:rPr kumimoji="1" lang="ja-JP" altLang="en-US" sz="10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　不　同　意</a:t>
                      </a:r>
                      <a:endParaRPr kumimoji="1" lang="en-US" altLang="ja-JP" sz="10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endParaRPr>
                    </a:p>
                    <a:p>
                      <a:pPr marL="0" marR="0" lvl="0" indent="0" algn="l" defTabSz="995366" rtl="0" eaLnBrk="1" fontAlgn="auto" latinLnBrk="0" hangingPunct="1">
                        <a:lnSpc>
                          <a:spcPct val="100000"/>
                        </a:lnSpc>
                        <a:spcBef>
                          <a:spcPts val="0"/>
                        </a:spcBef>
                        <a:spcAft>
                          <a:spcPts val="0"/>
                        </a:spcAft>
                        <a:buClrTx/>
                        <a:buSzTx/>
                        <a:buFontTx/>
                        <a:buNone/>
                        <a:tabLst/>
                        <a:defRPr/>
                      </a:pPr>
                      <a:r>
                        <a:rPr kumimoji="1" lang="ja-JP" altLang="en-US"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（個人情報の取り扱いについて）</a:t>
                      </a:r>
                      <a:endParaRPr kumimoji="1" lang="en-US" altLang="ja-JP"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endParaRPr>
                    </a:p>
                    <a:p>
                      <a:pPr marL="0" marR="0" lvl="0" indent="0" algn="l" defTabSz="995366" rtl="0" eaLnBrk="1" fontAlgn="auto" latinLnBrk="0" hangingPunct="1">
                        <a:lnSpc>
                          <a:spcPct val="100000"/>
                        </a:lnSpc>
                        <a:spcBef>
                          <a:spcPts val="0"/>
                        </a:spcBef>
                        <a:spcAft>
                          <a:spcPts val="0"/>
                        </a:spcAft>
                        <a:buClrTx/>
                        <a:buSzTx/>
                        <a:buFontTx/>
                        <a:buNone/>
                        <a:tabLst/>
                        <a:defRPr/>
                      </a:pPr>
                      <a:r>
                        <a:rPr kumimoji="1" lang="ja-JP" altLang="en-US"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当会は、会員企業に係わる「個人情報」を、研修会・諸会議等の開催通知、会報誌等の</a:t>
                      </a:r>
                      <a:endParaRPr kumimoji="1" lang="en-US" altLang="ja-JP"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endParaRPr>
                    </a:p>
                    <a:p>
                      <a:pPr marL="0" marR="0" lvl="0" indent="0" algn="l" defTabSz="995366" rtl="0" eaLnBrk="1" fontAlgn="auto" latinLnBrk="0" hangingPunct="1">
                        <a:lnSpc>
                          <a:spcPct val="100000"/>
                        </a:lnSpc>
                        <a:spcBef>
                          <a:spcPts val="0"/>
                        </a:spcBef>
                        <a:spcAft>
                          <a:spcPts val="0"/>
                        </a:spcAft>
                        <a:buClrTx/>
                        <a:buSzTx/>
                        <a:buFontTx/>
                        <a:buNone/>
                        <a:tabLst/>
                        <a:defRPr/>
                      </a:pPr>
                      <a:r>
                        <a:rPr kumimoji="1" lang="ja-JP" altLang="en-US"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送付、ならびに福利厚生制度のご案内等、本会の事業活動のために利用し、それ以外</a:t>
                      </a:r>
                      <a:endParaRPr kumimoji="1" lang="en-US" altLang="ja-JP"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endParaRPr>
                    </a:p>
                    <a:p>
                      <a:pPr marL="0" marR="0" lvl="0" indent="0" algn="l" defTabSz="995366" rtl="0" eaLnBrk="1" fontAlgn="auto" latinLnBrk="0" hangingPunct="1">
                        <a:lnSpc>
                          <a:spcPct val="100000"/>
                        </a:lnSpc>
                        <a:spcBef>
                          <a:spcPts val="0"/>
                        </a:spcBef>
                        <a:spcAft>
                          <a:spcPts val="0"/>
                        </a:spcAft>
                        <a:buClrTx/>
                        <a:buSzTx/>
                        <a:buFontTx/>
                        <a:buNone/>
                        <a:tabLst/>
                        <a:defRPr/>
                      </a:pPr>
                      <a:r>
                        <a:rPr kumimoji="1" lang="ja-JP" altLang="en-US"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の目的で利用することは一切ございません。</a:t>
                      </a:r>
                      <a:endParaRPr kumimoji="1" lang="en-US" altLang="ja-JP"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endParaRPr>
                    </a:p>
                    <a:p>
                      <a:pPr marL="0" marR="0" lvl="0" indent="0" algn="l" defTabSz="995366" rtl="0" eaLnBrk="1" fontAlgn="auto" latinLnBrk="0" hangingPunct="1">
                        <a:lnSpc>
                          <a:spcPct val="100000"/>
                        </a:lnSpc>
                        <a:spcBef>
                          <a:spcPts val="0"/>
                        </a:spcBef>
                        <a:spcAft>
                          <a:spcPts val="0"/>
                        </a:spcAft>
                        <a:buClrTx/>
                        <a:buSzTx/>
                        <a:buFontTx/>
                        <a:buNone/>
                        <a:tabLst/>
                        <a:defRPr/>
                      </a:pPr>
                      <a:r>
                        <a:rPr kumimoji="1" lang="ja-JP" altLang="en-US"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（定款・規約・諸規程について）</a:t>
                      </a:r>
                      <a:endParaRPr kumimoji="1" lang="en-US" altLang="ja-JP"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endParaRPr>
                    </a:p>
                    <a:p>
                      <a:pPr marL="0" marR="0" lvl="0" indent="0" algn="l" defTabSz="995366" rtl="0" eaLnBrk="1" fontAlgn="auto" latinLnBrk="0" hangingPunct="1">
                        <a:lnSpc>
                          <a:spcPct val="100000"/>
                        </a:lnSpc>
                        <a:spcBef>
                          <a:spcPts val="0"/>
                        </a:spcBef>
                        <a:spcAft>
                          <a:spcPts val="0"/>
                        </a:spcAft>
                        <a:buClrTx/>
                        <a:buSzTx/>
                        <a:buFontTx/>
                        <a:buNone/>
                        <a:tabLst/>
                        <a:defRPr/>
                      </a:pPr>
                      <a:r>
                        <a:rPr kumimoji="1" lang="ja-JP" altLang="en-US" sz="800" b="1"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rPr>
                        <a:t>貴法人の定款、規約及び諸規程を遵守し、総会及び理事会の決定に従います。</a:t>
                      </a:r>
                      <a:endParaRPr kumimoji="1" lang="en-US" altLang="ja-JP" sz="800" b="1" i="0" u="none" strike="noStrike" kern="1200" cap="none" spc="0" normalizeH="0" baseline="0" noProof="0" dirty="0">
                        <a:ln>
                          <a:noFill/>
                        </a:ln>
                        <a:solidFill>
                          <a:schemeClr val="tx1"/>
                        </a:solidFill>
                        <a:effectLst/>
                        <a:uLnTx/>
                        <a:uFillTx/>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bl>
          </a:graphicData>
        </a:graphic>
      </p:graphicFrame>
      <p:sp>
        <p:nvSpPr>
          <p:cNvPr id="2" name="正方形/長方形 1"/>
          <p:cNvSpPr/>
          <p:nvPr/>
        </p:nvSpPr>
        <p:spPr>
          <a:xfrm>
            <a:off x="144591" y="256031"/>
            <a:ext cx="7085994" cy="1411348"/>
          </a:xfrm>
          <a:prstGeom prst="rect">
            <a:avLst/>
          </a:prstGeom>
        </p:spPr>
        <p:txBody>
          <a:bodyPr wrap="square">
            <a:spAutoFit/>
          </a:bodyPr>
          <a:lstStyle/>
          <a:p>
            <a:pPr algn="ctr"/>
            <a:r>
              <a:rPr lang="ja-JP" altLang="ja-JP" sz="200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公益社団法人 世田谷法人会</a:t>
            </a:r>
            <a:r>
              <a:rPr lang="ja-JP" altLang="en-US" sz="200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ja-JP" sz="200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入会申込書</a:t>
            </a:r>
            <a:r>
              <a:rPr lang="ja-JP" altLang="en-US" sz="2722"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endParaRPr lang="en-US" altLang="ja-JP" sz="2722"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ctr"/>
            <a:r>
              <a:rPr lang="ja-JP" altLang="ja-JP" sz="119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公益社団法人 世田谷法人会</a:t>
            </a:r>
            <a:r>
              <a:rPr lang="ja-JP" altLang="en-US" sz="119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の</a:t>
            </a:r>
            <a:r>
              <a:rPr lang="ja-JP" altLang="ja-JP" sz="119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活動趣旨に賛同して入会を</a:t>
            </a:r>
            <a:r>
              <a:rPr lang="ja-JP" altLang="en-US" sz="119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申込みいたし</a:t>
            </a:r>
            <a:r>
              <a:rPr lang="ja-JP" altLang="ja-JP" sz="119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ます。</a:t>
            </a:r>
            <a:endParaRPr lang="en-US" altLang="ja-JP" sz="119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ctr"/>
            <a:r>
              <a:rPr lang="ja-JP" altLang="en-US" sz="119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入会の上は、貴法人の定款</a:t>
            </a:r>
            <a:r>
              <a:rPr lang="ja-JP" altLang="en-US" sz="1190" b="1" kern="100" dirty="0">
                <a:latin typeface="HGPｺﾞｼｯｸM" pitchFamily="50" charset="-128"/>
                <a:ea typeface="HGPｺﾞｼｯｸM" pitchFamily="50" charset="-128"/>
                <a:cs typeface="メイリオ" panose="020B0604030504040204" pitchFamily="50" charset="-128"/>
              </a:rPr>
              <a:t>、規約</a:t>
            </a:r>
            <a:r>
              <a:rPr lang="ja-JP" altLang="en-US" sz="119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及び諸規程を遵守し、総会及び理事会の決定に従います。</a:t>
            </a:r>
            <a:endParaRPr lang="en-US" altLang="ja-JP" sz="1361"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ctr"/>
            <a:r>
              <a:rPr lang="ja-JP" altLang="en-US" sz="80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endParaRPr lang="en-US" altLang="ja-JP" sz="800"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ctr"/>
            <a:r>
              <a:rPr lang="ja-JP" altLang="en-US" sz="1069" b="1"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申込日 </a:t>
            </a:r>
            <a:r>
              <a:rPr lang="en-US"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a:t>
            </a:r>
            <a:r>
              <a:rPr lang="ja-JP"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西暦</a:t>
            </a:r>
            <a:r>
              <a:rPr lang="en-US"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a:t>
            </a:r>
            <a:r>
              <a:rPr lang="ja-JP"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en-US"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en-US"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年　　</a:t>
            </a:r>
            <a:r>
              <a:rPr lang="en-US"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en-US"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月</a:t>
            </a:r>
            <a:r>
              <a:rPr lang="en-US"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en-US"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日</a:t>
            </a:r>
            <a:endParaRPr lang="en-US" altLang="ja-JP" sz="1069" b="1" u="sng"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fontAlgn="b"/>
            <a:r>
              <a:rPr lang="ja-JP" altLang="en-US" sz="1600" b="1" dirty="0">
                <a:latin typeface="HGPｺﾞｼｯｸM" pitchFamily="50" charset="-128"/>
                <a:ea typeface="HGPｺﾞｼｯｸM" pitchFamily="50" charset="-128"/>
              </a:rPr>
              <a:t>　</a:t>
            </a:r>
            <a:r>
              <a:rPr lang="ja-JP" altLang="en-US" sz="1600" b="1" u="sng" dirty="0">
                <a:latin typeface="HGPｺﾞｼｯｸM" pitchFamily="50" charset="-128"/>
                <a:ea typeface="HGPｺﾞｼｯｸM" pitchFamily="50" charset="-128"/>
              </a:rPr>
              <a:t>　　　　　　　　　　　　　　　　　　　　　　　　　　　　　　　　　</a:t>
            </a:r>
            <a:r>
              <a:rPr lang="ja-JP" altLang="ja-JP" sz="1100" b="1" dirty="0">
                <a:latin typeface="HGPｺﾞｼｯｸM" pitchFamily="50" charset="-128"/>
                <a:ea typeface="HGPｺﾞｼｯｸM" pitchFamily="50" charset="-128"/>
              </a:rPr>
              <a:t>　　　　　　　　　　　　　　　　　　　</a:t>
            </a:r>
            <a:r>
              <a:rPr lang="ja-JP" altLang="ja-JP" sz="1100" dirty="0">
                <a:latin typeface="HGPｺﾞｼｯｸM" pitchFamily="50" charset="-128"/>
                <a:ea typeface="HGPｺﾞｼｯｸM" pitchFamily="50" charset="-128"/>
              </a:rPr>
              <a:t>　</a:t>
            </a:r>
            <a:r>
              <a:rPr lang="ja-JP" altLang="ja-JP" sz="1100" b="1" dirty="0">
                <a:latin typeface="HGPｺﾞｼｯｸM" pitchFamily="50" charset="-128"/>
                <a:ea typeface="HGPｺﾞｼｯｸM" pitchFamily="50" charset="-128"/>
              </a:rPr>
              <a:t>　　　　　　　　　　　　　　　　　　　　　　　　　 　　</a:t>
            </a:r>
            <a:r>
              <a:rPr lang="en-US" altLang="ja-JP" sz="1069" kern="10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lang="ja-JP" altLang="en-US" sz="1190" kern="100" dirty="0">
                <a:latin typeface="HGPｺﾞｼｯｸM" pitchFamily="50" charset="-128"/>
                <a:ea typeface="HGPｺﾞｼｯｸM" pitchFamily="50" charset="-128"/>
                <a:cs typeface="メイリオ" panose="020B0604030504040204" pitchFamily="50" charset="-128"/>
              </a:rPr>
              <a:t>　　　　　　　　　</a:t>
            </a:r>
            <a:endParaRPr lang="ja-JP" altLang="ja-JP" sz="1190" kern="100" dirty="0">
              <a:latin typeface="HGPｺﾞｼｯｸM" pitchFamily="50" charset="-128"/>
              <a:ea typeface="HGPｺﾞｼｯｸM" pitchFamily="50" charset="-128"/>
              <a:cs typeface="メイリオ" panose="020B0604030504040204" pitchFamily="50" charset="-128"/>
            </a:endParaRPr>
          </a:p>
        </p:txBody>
      </p:sp>
      <p:sp>
        <p:nvSpPr>
          <p:cNvPr id="4" name="テキスト ボックス 3"/>
          <p:cNvSpPr txBox="1"/>
          <p:nvPr/>
        </p:nvSpPr>
        <p:spPr>
          <a:xfrm>
            <a:off x="6275986" y="5354728"/>
            <a:ext cx="1053844" cy="229615"/>
          </a:xfrm>
          <a:prstGeom prst="rect">
            <a:avLst/>
          </a:prstGeom>
          <a:noFill/>
        </p:spPr>
        <p:txBody>
          <a:bodyPr wrap="square" rtlCol="0">
            <a:spAutoFit/>
          </a:bodyPr>
          <a:lstStyle/>
          <a:p>
            <a:r>
              <a:rPr lang="ja-JP" altLang="en-US" sz="892" dirty="0">
                <a:latin typeface="小塚明朝 Pro H" panose="02020A00000000000000" pitchFamily="18" charset="-128"/>
                <a:ea typeface="小塚明朝 Pro H" panose="02020A00000000000000" pitchFamily="18" charset="-128"/>
              </a:rPr>
              <a:t>定款・規約・規程</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1672" y="5537606"/>
            <a:ext cx="614730" cy="614730"/>
          </a:xfrm>
          <a:prstGeom prst="rect">
            <a:avLst/>
          </a:prstGeom>
        </p:spPr>
      </p:pic>
      <p:sp>
        <p:nvSpPr>
          <p:cNvPr id="12" name="テキスト ボックス 11"/>
          <p:cNvSpPr txBox="1"/>
          <p:nvPr/>
        </p:nvSpPr>
        <p:spPr>
          <a:xfrm>
            <a:off x="5244188" y="5364870"/>
            <a:ext cx="1215083" cy="229615"/>
          </a:xfrm>
          <a:prstGeom prst="rect">
            <a:avLst/>
          </a:prstGeom>
          <a:noFill/>
        </p:spPr>
        <p:txBody>
          <a:bodyPr wrap="square" rtlCol="0">
            <a:spAutoFit/>
          </a:bodyPr>
          <a:lstStyle/>
          <a:p>
            <a:r>
              <a:rPr lang="ja-JP" altLang="en-US" sz="892" dirty="0">
                <a:latin typeface="小塚明朝 Pro H" panose="02020A00000000000000" pitchFamily="18" charset="-128"/>
                <a:ea typeface="小塚明朝 Pro H" panose="02020A00000000000000" pitchFamily="18" charset="-128"/>
              </a:rPr>
              <a:t>個人情報保護方針</a:t>
            </a:r>
          </a:p>
        </p:txBody>
      </p:sp>
      <p:graphicFrame>
        <p:nvGraphicFramePr>
          <p:cNvPr id="14" name="表 13"/>
          <p:cNvGraphicFramePr>
            <a:graphicFrameLocks noGrp="1"/>
          </p:cNvGraphicFramePr>
          <p:nvPr>
            <p:extLst>
              <p:ext uri="{D42A27DB-BD31-4B8C-83A1-F6EECF244321}">
                <p14:modId xmlns:p14="http://schemas.microsoft.com/office/powerpoint/2010/main" val="2393202348"/>
              </p:ext>
            </p:extLst>
          </p:nvPr>
        </p:nvGraphicFramePr>
        <p:xfrm>
          <a:off x="369365" y="6397384"/>
          <a:ext cx="6867206" cy="3276299"/>
        </p:xfrm>
        <a:graphic>
          <a:graphicData uri="http://schemas.openxmlformats.org/drawingml/2006/table">
            <a:tbl>
              <a:tblPr firstRow="1" bandRow="1">
                <a:tableStyleId>{5C22544A-7EE6-4342-B048-85BDC9FD1C3A}</a:tableStyleId>
              </a:tblPr>
              <a:tblGrid>
                <a:gridCol w="1058166">
                  <a:extLst>
                    <a:ext uri="{9D8B030D-6E8A-4147-A177-3AD203B41FA5}">
                      <a16:colId xmlns:a16="http://schemas.microsoft.com/office/drawing/2014/main" val="20000"/>
                    </a:ext>
                  </a:extLst>
                </a:gridCol>
                <a:gridCol w="2382708">
                  <a:extLst>
                    <a:ext uri="{9D8B030D-6E8A-4147-A177-3AD203B41FA5}">
                      <a16:colId xmlns:a16="http://schemas.microsoft.com/office/drawing/2014/main" val="20001"/>
                    </a:ext>
                  </a:extLst>
                </a:gridCol>
                <a:gridCol w="901461">
                  <a:extLst>
                    <a:ext uri="{9D8B030D-6E8A-4147-A177-3AD203B41FA5}">
                      <a16:colId xmlns:a16="http://schemas.microsoft.com/office/drawing/2014/main" val="20002"/>
                    </a:ext>
                  </a:extLst>
                </a:gridCol>
                <a:gridCol w="2524871">
                  <a:extLst>
                    <a:ext uri="{9D8B030D-6E8A-4147-A177-3AD203B41FA5}">
                      <a16:colId xmlns:a16="http://schemas.microsoft.com/office/drawing/2014/main" val="20003"/>
                    </a:ext>
                  </a:extLst>
                </a:gridCol>
              </a:tblGrid>
              <a:tr h="250748">
                <a:tc gridSpan="4">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部会・同好会へのご入会を希望される場合には、以下へのご記入もお願い致します。</a:t>
                      </a:r>
                      <a:endParaRPr lang="en-US" altLang="ja-JP"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870588">
                <a:tc>
                  <a:txBody>
                    <a:bodyPr/>
                    <a:lstStyle/>
                    <a:p>
                      <a:pPr algn="ctr" fontAlgn="b"/>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希望</a:t>
                      </a:r>
                      <a:endPar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p>
                      <a:pPr algn="ctr" fontAlgn="b"/>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部会・同好会</a:t>
                      </a: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a:t>
                      </a:r>
                      <a:r>
                        <a:rPr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ご希望の部会、または同好会に○をお願い致します。複数入会も可。</a:t>
                      </a:r>
                      <a:endParaRPr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l" fontAlgn="b"/>
                      <a:endParaRPr lang="en-US" altLang="ja-JP" sz="8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p>
                      <a:pPr algn="l" fontAlgn="b"/>
                      <a:r>
                        <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a:t>
                      </a:r>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部</a:t>
                      </a:r>
                      <a:r>
                        <a:rPr lang="ja-JP" altLang="en-US" sz="1000" b="1" i="0" u="none" strike="noStrike" baseline="0"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 </a:t>
                      </a:r>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　会</a:t>
                      </a:r>
                      <a:r>
                        <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a:t>
                      </a:r>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　青　年　・　女　性</a:t>
                      </a:r>
                      <a:endPar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p>
                      <a:pPr algn="l" fontAlgn="b"/>
                      <a:endPar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p>
                      <a:pPr algn="l" fontAlgn="b"/>
                      <a:r>
                        <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a:t>
                      </a:r>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同好会</a:t>
                      </a:r>
                      <a:r>
                        <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a:t>
                      </a:r>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　民　謡　・　ゴルフ   ・　アート</a:t>
                      </a:r>
                      <a:endPar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p>
                      <a:pPr algn="l" fontAlgn="b"/>
                      <a:endParaRPr lang="ja-JP" altLang="en-US" sz="8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ja-JP" altLang="en-US" sz="1000" b="0" i="0" u="none" strike="noStrike" dirty="0">
                        <a:solidFill>
                          <a:schemeClr val="tx1">
                            <a:lumMod val="85000"/>
                            <a:lumOff val="15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900" dirty="0">
                        <a:solidFill>
                          <a:schemeClr val="tx1">
                            <a:lumMod val="85000"/>
                            <a:lumOff val="15000"/>
                          </a:schemeClr>
                        </a:solidFill>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73857">
                <a:tc>
                  <a:txBody>
                    <a:bodyPr/>
                    <a:lstStyle/>
                    <a:p>
                      <a:pPr algn="ctr" fontAlgn="b"/>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入会者</a:t>
                      </a:r>
                      <a:endPar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p>
                      <a:pPr algn="ctr" fontAlgn="b"/>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氏　名</a:t>
                      </a: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（ふりがな） 　　　　　　　　　　                    　　　</a:t>
                      </a:r>
                      <a:r>
                        <a:rPr kumimoji="1" lang="ja-JP" altLang="en-US" sz="800" b="1" baseline="0"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kumimoji="1"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endParaRPr kumimoji="1" lang="en-US" altLang="ja-JP"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marL="0" marR="0" indent="0" algn="l" defTabSz="755899"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endParaRPr kumimoji="1" lang="en-US" altLang="ja-JP"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l"/>
                      <a:r>
                        <a:rPr kumimoji="1"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endParaRPr kumimoji="1" lang="en-US" altLang="ja-JP"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ja-JP" altLang="en-US" sz="1000" b="1" i="0" u="none" strike="noStrike" baseline="0"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入会者</a:t>
                      </a:r>
                      <a:endParaRPr lang="en-US" altLang="ja-JP" sz="1000" b="1" i="0" u="none" strike="noStrike" baseline="0"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p>
                      <a:pPr algn="ctr" fontAlgn="b"/>
                      <a:r>
                        <a:rPr lang="ja-JP" altLang="en-US" sz="1000" b="1" i="0" u="none" strike="noStrike" baseline="0"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役　職</a:t>
                      </a:r>
                      <a:endPar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5646">
                <a:tc>
                  <a:txBody>
                    <a:bodyPr/>
                    <a:lstStyle/>
                    <a:p>
                      <a:pPr algn="ctr" fontAlgn="b"/>
                      <a:r>
                        <a:rPr lang="ja-JP" altLang="en-US" sz="1000" b="1" i="0" u="none" strike="noStrike" baseline="0"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電　　話</a:t>
                      </a:r>
                      <a:endPar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rPr>
                        <a:t>※</a:t>
                      </a:r>
                      <a:r>
                        <a:rPr kumimoji="1" lang="ja-JP" altLang="en-US" sz="8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rPr>
                        <a:t>上記と異なる場合</a:t>
                      </a:r>
                      <a:endParaRPr kumimoji="1" lang="en-US" altLang="ja-JP" sz="8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F A X</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rPr>
                        <a:t>※</a:t>
                      </a:r>
                      <a:r>
                        <a:rPr kumimoji="1" lang="ja-JP" altLang="en-US" sz="8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rPr>
                        <a:t>上記と異なる場合</a:t>
                      </a:r>
                      <a:endParaRPr kumimoji="1" lang="ja-JP" altLang="en-US" sz="9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endParaRPr>
                    </a:p>
                    <a:p>
                      <a:endParaRPr kumimoji="1" lang="ja-JP" altLang="en-US" sz="16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19713">
                <a:tc>
                  <a:txBody>
                    <a:bodyPr/>
                    <a:lstStyle/>
                    <a:p>
                      <a:pPr algn="ctr"/>
                      <a:r>
                        <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携帯電話</a:t>
                      </a:r>
                      <a:endParaRPr kumimoji="1" lang="en-US" altLang="ja-JP"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rPr>
                        <a:t>※</a:t>
                      </a:r>
                      <a:r>
                        <a:rPr kumimoji="1" lang="ja-JP" altLang="en-US" sz="8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rPr>
                        <a:t>上記と異なる場合</a:t>
                      </a:r>
                      <a:endParaRPr kumimoji="1" lang="ja-JP" altLang="en-US" sz="9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endParaRPr>
                    </a:p>
                    <a:p>
                      <a:pPr algn="l"/>
                      <a:endParaRPr kumimoji="1" lang="ja-JP" altLang="en-US" sz="9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E-mail</a:t>
                      </a:r>
                      <a:endPar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rPr>
                        <a:t>※</a:t>
                      </a:r>
                      <a:r>
                        <a:rPr kumimoji="1" lang="ja-JP" altLang="en-US" sz="8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rPr>
                        <a:t>上記と異なる場合</a:t>
                      </a:r>
                      <a:endParaRPr kumimoji="1" lang="ja-JP" altLang="en-US" sz="900" b="1" i="0" u="none" strike="noStrike" kern="1200" cap="none" spc="0" normalizeH="0" baseline="0" noProof="0" dirty="0">
                        <a:ln>
                          <a:noFill/>
                        </a:ln>
                        <a:solidFill>
                          <a:prstClr val="black">
                            <a:lumMod val="85000"/>
                            <a:lumOff val="15000"/>
                          </a:prstClr>
                        </a:solidFill>
                        <a:effectLst/>
                        <a:uLnTx/>
                        <a:uFillTx/>
                        <a:latin typeface="HGPｺﾞｼｯｸM" pitchFamily="50" charset="-128"/>
                        <a:ea typeface="HGPｺﾞｼｯｸM" pitchFamily="50" charset="-128"/>
                        <a:cs typeface="メイリオ" panose="020B0604030504040204" pitchFamily="50" charset="-128"/>
                      </a:endParaRPr>
                    </a:p>
                    <a:p>
                      <a:endPar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80862">
                <a:tc>
                  <a:txBody>
                    <a:bodyPr/>
                    <a:lstStyle/>
                    <a:p>
                      <a:pPr algn="ctr" fontAlgn="b"/>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生年月日</a:t>
                      </a:r>
                      <a:endPar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txBody>
                  <a:tcPr marL="8333" marR="8333" marT="83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西暦</a:t>
                      </a:r>
                      <a:endPar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p>
                      <a:pPr algn="l"/>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年　　　　   月  　　　　日</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性 　別</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55899"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男性 　・ 　女性</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1001">
                <a:tc>
                  <a:txBody>
                    <a:bodyPr/>
                    <a:lstStyle/>
                    <a:p>
                      <a:pPr algn="ctr"/>
                      <a:r>
                        <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紹 介 者</a:t>
                      </a: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b="1" dirty="0">
                        <a:solidFill>
                          <a:schemeClr val="tx1">
                            <a:lumMod val="85000"/>
                            <a:lumOff val="15000"/>
                          </a:schemeClr>
                        </a:solidFill>
                        <a:latin typeface="HGPｺﾞｼｯｸM" pitchFamily="50" charset="-128"/>
                        <a:ea typeface="HGPｺﾞｼｯｸM"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Facebook</a:t>
                      </a:r>
                    </a:p>
                    <a:p>
                      <a:pPr algn="ctr" fontAlgn="b"/>
                      <a:r>
                        <a:rPr lang="ja-JP" altLang="en-US"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rPr>
                        <a:t>ユーザネーム</a:t>
                      </a:r>
                      <a:endParaRPr lang="en-US" altLang="ja-JP" sz="1000" b="1" i="0" u="none" strike="noStrike" dirty="0">
                        <a:solidFill>
                          <a:schemeClr val="tx1">
                            <a:lumMod val="85000"/>
                            <a:lumOff val="15000"/>
                          </a:schemeClr>
                        </a:solidFill>
                        <a:effectLst/>
                        <a:latin typeface="HGPｺﾞｼｯｸM" pitchFamily="50" charset="-128"/>
                        <a:ea typeface="HGPｺﾞｼｯｸM" pitchFamily="50" charset="-128"/>
                        <a:cs typeface="メイリオ" panose="020B0604030504040204" pitchFamily="50" charset="-128"/>
                      </a:endParaRPr>
                    </a:p>
                  </a:txBody>
                  <a:tcPr marL="79993" marR="79993" marT="39997" marB="399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55899"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hlinkClick r:id="rId3"/>
                        </a:rPr>
                        <a:t>http://facebook.com/</a:t>
                      </a:r>
                      <a:r>
                        <a:rPr kumimoji="1" lang="ja-JP" altLang="en-US" sz="10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　</a:t>
                      </a:r>
                      <a:r>
                        <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a:t>
                      </a:r>
                      <a:r>
                        <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青年部会のみ</a:t>
                      </a:r>
                      <a:r>
                        <a:rPr kumimoji="1" lang="en-US" altLang="ja-JP"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rPr>
                        <a:t>)</a:t>
                      </a:r>
                      <a:endParaRPr kumimoji="1" lang="ja-JP" altLang="en-US" sz="800" b="1" dirty="0">
                        <a:solidFill>
                          <a:schemeClr val="tx1">
                            <a:lumMod val="85000"/>
                            <a:lumOff val="15000"/>
                          </a:schemeClr>
                        </a:solidFill>
                        <a:latin typeface="HGPｺﾞｼｯｸM" pitchFamily="50" charset="-128"/>
                        <a:ea typeface="HGPｺﾞｼｯｸM" pitchFamily="50" charset="-128"/>
                        <a:cs typeface="メイリオ" panose="020B0604030504040204" pitchFamily="50" charset="-128"/>
                      </a:endParaRPr>
                    </a:p>
                  </a:txBody>
                  <a:tcPr marL="79993" marR="79993" marT="39997" marB="399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cxnSp>
        <p:nvCxnSpPr>
          <p:cNvPr id="6" name="直線コネクタ 5"/>
          <p:cNvCxnSpPr/>
          <p:nvPr/>
        </p:nvCxnSpPr>
        <p:spPr>
          <a:xfrm flipV="1">
            <a:off x="369363" y="1506931"/>
            <a:ext cx="3807616" cy="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369368" y="9622588"/>
            <a:ext cx="6867206" cy="451470"/>
          </a:xfrm>
          <a:prstGeom prst="rect">
            <a:avLst/>
          </a:prstGeom>
        </p:spPr>
        <p:txBody>
          <a:bodyPr wrap="square">
            <a:spAutoFit/>
          </a:bodyPr>
          <a:lstStyle/>
          <a:p>
            <a:pPr algn="just"/>
            <a:endParaRPr lang="en-US" altLang="ja-JP" sz="778" dirty="0">
              <a:solidFill>
                <a:schemeClr val="tx1">
                  <a:lumMod val="85000"/>
                  <a:lumOff val="15000"/>
                </a:schemeClr>
              </a:solidFill>
              <a:latin typeface="小塚明朝 Pro H" panose="02020A00000000000000" pitchFamily="18" charset="-128"/>
              <a:ea typeface="小塚明朝 Pro H" panose="02020A00000000000000" pitchFamily="18" charset="-128"/>
            </a:endParaRPr>
          </a:p>
          <a:p>
            <a:pPr algn="just"/>
            <a:endParaRPr lang="en-US" altLang="ja-JP" sz="778" dirty="0">
              <a:solidFill>
                <a:schemeClr val="tx1">
                  <a:lumMod val="85000"/>
                  <a:lumOff val="15000"/>
                </a:schemeClr>
              </a:solidFill>
              <a:latin typeface="小塚明朝 Pro H" panose="02020A00000000000000" pitchFamily="18" charset="-128"/>
              <a:ea typeface="小塚明朝 Pro H" panose="02020A00000000000000" pitchFamily="18" charset="-128"/>
            </a:endParaRPr>
          </a:p>
          <a:p>
            <a:pPr algn="just"/>
            <a:endParaRPr lang="ja-JP" altLang="en-US" sz="778" dirty="0">
              <a:solidFill>
                <a:schemeClr val="tx1">
                  <a:lumMod val="85000"/>
                  <a:lumOff val="15000"/>
                </a:schemeClr>
              </a:solidFill>
              <a:latin typeface="小塚明朝 Pro H" panose="02020A00000000000000" pitchFamily="18" charset="-128"/>
              <a:ea typeface="小塚明朝 Pro H" panose="02020A00000000000000"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697323146"/>
              </p:ext>
            </p:extLst>
          </p:nvPr>
        </p:nvGraphicFramePr>
        <p:xfrm>
          <a:off x="369363" y="9822653"/>
          <a:ext cx="6867208" cy="821631"/>
        </p:xfrm>
        <a:graphic>
          <a:graphicData uri="http://schemas.openxmlformats.org/drawingml/2006/table">
            <a:tbl>
              <a:tblPr firstRow="1" bandRow="1">
                <a:tableStyleId>{5C22544A-7EE6-4342-B048-85BDC9FD1C3A}</a:tableStyleId>
              </a:tblPr>
              <a:tblGrid>
                <a:gridCol w="1049858">
                  <a:extLst>
                    <a:ext uri="{9D8B030D-6E8A-4147-A177-3AD203B41FA5}">
                      <a16:colId xmlns:a16="http://schemas.microsoft.com/office/drawing/2014/main" val="20000"/>
                    </a:ext>
                  </a:extLst>
                </a:gridCol>
                <a:gridCol w="1094132">
                  <a:extLst>
                    <a:ext uri="{9D8B030D-6E8A-4147-A177-3AD203B41FA5}">
                      <a16:colId xmlns:a16="http://schemas.microsoft.com/office/drawing/2014/main" val="20001"/>
                    </a:ext>
                  </a:extLst>
                </a:gridCol>
                <a:gridCol w="1113586">
                  <a:extLst>
                    <a:ext uri="{9D8B030D-6E8A-4147-A177-3AD203B41FA5}">
                      <a16:colId xmlns:a16="http://schemas.microsoft.com/office/drawing/2014/main" val="20002"/>
                    </a:ext>
                  </a:extLst>
                </a:gridCol>
                <a:gridCol w="1143050">
                  <a:extLst>
                    <a:ext uri="{9D8B030D-6E8A-4147-A177-3AD203B41FA5}">
                      <a16:colId xmlns:a16="http://schemas.microsoft.com/office/drawing/2014/main" val="20003"/>
                    </a:ext>
                  </a:extLst>
                </a:gridCol>
                <a:gridCol w="625490">
                  <a:extLst>
                    <a:ext uri="{9D8B030D-6E8A-4147-A177-3AD203B41FA5}">
                      <a16:colId xmlns:a16="http://schemas.microsoft.com/office/drawing/2014/main" val="20004"/>
                    </a:ext>
                  </a:extLst>
                </a:gridCol>
                <a:gridCol w="625490">
                  <a:extLst>
                    <a:ext uri="{9D8B030D-6E8A-4147-A177-3AD203B41FA5}">
                      <a16:colId xmlns:a16="http://schemas.microsoft.com/office/drawing/2014/main" val="20005"/>
                    </a:ext>
                  </a:extLst>
                </a:gridCol>
                <a:gridCol w="1215602">
                  <a:extLst>
                    <a:ext uri="{9D8B030D-6E8A-4147-A177-3AD203B41FA5}">
                      <a16:colId xmlns:a16="http://schemas.microsoft.com/office/drawing/2014/main" val="20006"/>
                    </a:ext>
                  </a:extLst>
                </a:gridCol>
              </a:tblGrid>
              <a:tr h="370788">
                <a:tc>
                  <a:txBody>
                    <a:bodyPr/>
                    <a:lstStyle/>
                    <a:p>
                      <a:pPr algn="l" fontAlgn="b"/>
                      <a:r>
                        <a:rPr lang="ja-JP" altLang="en-US"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受付日</a:t>
                      </a:r>
                    </a:p>
                  </a:txBody>
                  <a:tcPr marL="81608" marR="81608" marT="40805" marB="408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ja-JP" altLang="en-US"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管理番号</a:t>
                      </a:r>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ja-JP" altLang="en-US"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地区</a:t>
                      </a:r>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ja-JP" altLang="en-US"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会員区分</a:t>
                      </a:r>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ja-JP" altLang="en-US"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Ｅ</a:t>
                      </a:r>
                      <a:r>
                        <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-mail</a:t>
                      </a: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ja-JP" altLang="en-US"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ＦＡＸ</a:t>
                      </a:r>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ja-JP" altLang="en-US"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事務局承認欄</a:t>
                      </a:r>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r>
                        <a:rPr lang="ja-JP" altLang="en-US"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　　　　　　　　         </a:t>
                      </a:r>
                      <a:r>
                        <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a:t>
                      </a: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194">
                <a:tc gridSpan="7">
                  <a:txBody>
                    <a:bodyPr/>
                    <a:lstStyle/>
                    <a:p>
                      <a:pPr algn="l" fontAlgn="b"/>
                      <a:r>
                        <a:rPr lang="ja-JP" altLang="en-US"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rPr>
                        <a:t>　備考</a:t>
                      </a:r>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501" marR="8501" marT="85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altLang="ja-JP" sz="800" b="0" i="0" u="none" strike="noStrike" dirty="0">
                        <a:solidFill>
                          <a:schemeClr val="tx1">
                            <a:lumMod val="50000"/>
                            <a:lumOff val="50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altLang="ja-JP" sz="800" b="0" i="0" u="none" strike="noStrike" dirty="0">
                        <a:solidFill>
                          <a:schemeClr val="tx1">
                            <a:lumMod val="85000"/>
                            <a:lumOff val="15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ja-JP" altLang="en-US" sz="800" b="0" i="0" u="none" strike="noStrike" dirty="0">
                        <a:solidFill>
                          <a:schemeClr val="tx1">
                            <a:lumMod val="85000"/>
                            <a:lumOff val="15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altLang="ja-JP" sz="800" b="0" i="0" u="none" strike="noStrike" dirty="0">
                        <a:solidFill>
                          <a:schemeClr val="tx1">
                            <a:lumMod val="85000"/>
                            <a:lumOff val="15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l" fontAlgn="b"/>
                      <a:endParaRPr lang="ja-JP" altLang="en-US" sz="800" b="0" i="0" u="none" strike="noStrike" dirty="0">
                        <a:solidFill>
                          <a:schemeClr val="tx1">
                            <a:lumMod val="85000"/>
                            <a:lumOff val="15000"/>
                          </a:schemeClr>
                        </a:solidFill>
                        <a:effectLst/>
                        <a:latin typeface="小塚明朝 Pro H" panose="02020A00000000000000" pitchFamily="18" charset="-128"/>
                        <a:ea typeface="小塚明朝 Pro H" panose="02020A00000000000000" pitchFamily="18" charset="-128"/>
                        <a:cs typeface="メイリオ" panose="020B0604030504040204" pitchFamily="50" charset="-128"/>
                      </a:endParaRPr>
                    </a:p>
                  </a:txBody>
                  <a:tcPr marL="81608" marR="81608" marT="40805" marB="408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7" name="正方形/長方形 16"/>
          <p:cNvSpPr/>
          <p:nvPr/>
        </p:nvSpPr>
        <p:spPr>
          <a:xfrm>
            <a:off x="369367" y="9622588"/>
            <a:ext cx="7022484" cy="230832"/>
          </a:xfrm>
          <a:prstGeom prst="rect">
            <a:avLst/>
          </a:prstGeom>
        </p:spPr>
        <p:txBody>
          <a:bodyPr wrap="square">
            <a:spAutoFit/>
          </a:bodyPr>
          <a:lstStyle/>
          <a:p>
            <a:pPr algn="ctr"/>
            <a:r>
              <a:rPr lang="ja-JP" altLang="en-US" sz="900" dirty="0">
                <a:solidFill>
                  <a:schemeClr val="tx1">
                    <a:lumMod val="50000"/>
                    <a:lumOff val="50000"/>
                  </a:schemeClr>
                </a:solidFill>
                <a:latin typeface="小塚明朝 Pro H" panose="02020A00000000000000" pitchFamily="18" charset="-128"/>
                <a:ea typeface="小塚明朝 Pro H" panose="02020A00000000000000" pitchFamily="18" charset="-128"/>
                <a:cs typeface="メイリオ" panose="020B0604030504040204" pitchFamily="50" charset="-128"/>
              </a:rPr>
              <a:t>・・・・・・・・・・・・・・・・・・・・・・・・（以下 事務局使用欄） ・・・・・・・・・・・・・・・・・・・・・・・・</a:t>
            </a:r>
            <a:endParaRPr lang="en-US" altLang="ja-JP" sz="900" dirty="0">
              <a:solidFill>
                <a:schemeClr val="tx1">
                  <a:lumMod val="50000"/>
                  <a:lumOff val="50000"/>
                </a:schemeClr>
              </a:solidFill>
              <a:latin typeface="小塚明朝 Pro H" panose="02020A00000000000000" pitchFamily="18" charset="-128"/>
              <a:ea typeface="小塚明朝 Pro H" panose="02020A00000000000000" pitchFamily="18" charset="-128"/>
              <a:cs typeface="メイリオ" panose="020B0604030504040204" pitchFamily="50" charset="-128"/>
            </a:endParaRPr>
          </a:p>
        </p:txBody>
      </p:sp>
      <p:sp>
        <p:nvSpPr>
          <p:cNvPr id="19" name="テキスト ボックス 18"/>
          <p:cNvSpPr txBox="1"/>
          <p:nvPr/>
        </p:nvSpPr>
        <p:spPr>
          <a:xfrm>
            <a:off x="365760" y="1258215"/>
            <a:ext cx="1046074" cy="261610"/>
          </a:xfrm>
          <a:prstGeom prst="rect">
            <a:avLst/>
          </a:prstGeom>
          <a:noFill/>
        </p:spPr>
        <p:txBody>
          <a:bodyPr wrap="square" rtlCol="0">
            <a:spAutoFit/>
          </a:bodyPr>
          <a:lstStyle/>
          <a:p>
            <a:r>
              <a:rPr lang="ja-JP" altLang="ja-JP" sz="1100" b="1" dirty="0">
                <a:latin typeface="小塚明朝 Pro H" panose="02020A00000000000000" pitchFamily="18" charset="-128"/>
                <a:ea typeface="小塚明朝 Pro H" panose="02020A00000000000000" pitchFamily="18" charset="-128"/>
              </a:rPr>
              <a:t>法人名</a:t>
            </a:r>
            <a:r>
              <a:rPr lang="ja-JP" altLang="en-US" sz="1100" b="1" dirty="0">
                <a:latin typeface="小塚明朝 Pro H" panose="02020A00000000000000" pitchFamily="18" charset="-128"/>
                <a:ea typeface="小塚明朝 Pro H" panose="02020A00000000000000" pitchFamily="18" charset="-128"/>
              </a:rPr>
              <a:t>（</a:t>
            </a:r>
            <a:r>
              <a:rPr lang="ja-JP" altLang="ja-JP" sz="1100" b="1" dirty="0">
                <a:latin typeface="小塚明朝 Pro H" panose="02020A00000000000000" pitchFamily="18" charset="-128"/>
                <a:ea typeface="小塚明朝 Pro H" panose="02020A00000000000000" pitchFamily="18" charset="-128"/>
              </a:rPr>
              <a:t>屋号</a:t>
            </a:r>
            <a:r>
              <a:rPr lang="ja-JP" altLang="en-US" sz="1100" b="1" dirty="0">
                <a:latin typeface="小塚明朝 Pro H" panose="02020A00000000000000" pitchFamily="18" charset="-128"/>
                <a:ea typeface="小塚明朝 Pro H" panose="02020A00000000000000" pitchFamily="18" charset="-128"/>
              </a:rPr>
              <a:t>）</a:t>
            </a:r>
            <a:endParaRPr kumimoji="1" lang="ja-JP" altLang="en-US" sz="1100" dirty="0"/>
          </a:p>
        </p:txBody>
      </p:sp>
      <p:pic>
        <p:nvPicPr>
          <p:cNvPr id="20" name="Picture 2"/>
          <p:cNvPicPr>
            <a:picLocks noChangeAspect="1" noChangeArrowheads="1"/>
          </p:cNvPicPr>
          <p:nvPr/>
        </p:nvPicPr>
        <p:blipFill>
          <a:blip r:embed="rId4" cstate="print"/>
          <a:srcRect/>
          <a:stretch>
            <a:fillRect/>
          </a:stretch>
        </p:blipFill>
        <p:spPr bwMode="auto">
          <a:xfrm>
            <a:off x="6458002" y="5566867"/>
            <a:ext cx="560171" cy="560171"/>
          </a:xfrm>
          <a:prstGeom prst="rect">
            <a:avLst/>
          </a:prstGeom>
          <a:noFill/>
          <a:ln w="9525">
            <a:noFill/>
            <a:miter lim="800000"/>
            <a:headEnd/>
            <a:tailEnd/>
          </a:ln>
        </p:spPr>
      </p:pic>
    </p:spTree>
    <p:extLst>
      <p:ext uri="{BB962C8B-B14F-4D97-AF65-F5344CB8AC3E}">
        <p14:creationId xmlns:p14="http://schemas.microsoft.com/office/powerpoint/2010/main" val="35966037"/>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2060"/>
        </a:solidFill>
        <a:ln>
          <a:noFill/>
        </a:ln>
      </a:spPr>
      <a:bodyPr rtlCol="0" anchor="ctr"/>
      <a:lstStyle>
        <a:defPPr algn="ctr">
          <a:defRPr sz="2800" b="1" dirty="0">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1176</Words>
  <Application>Microsoft Office PowerPoint</Application>
  <PresentationFormat>ユーザー設定</PresentationFormat>
  <Paragraphs>155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HGPｺﾞｼｯｸM</vt:lpstr>
      <vt:lpstr>メイリオ</vt:lpstr>
      <vt:lpstr>小塚明朝 Pro H</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2015-06-04T11:14:36Z</dcterms:created>
  <dcterms:modified xsi:type="dcterms:W3CDTF">2024-03-22T04:11:35Z</dcterms:modified>
</cp:coreProperties>
</file>